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</p:sldIdLst>
  <p:sldSz cy="5143500" cx="9144000"/>
  <p:notesSz cx="6858000" cy="9144000"/>
  <p:embeddedFontLst>
    <p:embeddedFont>
      <p:font typeface="Caveat"/>
      <p:regular r:id="rId110"/>
      <p:bold r:id="rId111"/>
    </p:embeddedFont>
    <p:embeddedFont>
      <p:font typeface="Varela Round"/>
      <p:regular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404705-B55C-422E-AC19-D33B76972993}">
  <a:tblStyle styleId="{A6404705-B55C-422E-AC19-D33B76972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Caveat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2" Type="http://schemas.openxmlformats.org/officeDocument/2006/relationships/font" Target="fonts/VarelaRound-regular.fntdata"/><Relationship Id="rId111" Type="http://schemas.openxmlformats.org/officeDocument/2006/relationships/font" Target="fonts/Caveat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Yi4d7JIlAsM" TargetMode="Externa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cc8c2f37197e34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cc8c2f37197e34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31cc8c2f37197e34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31cc8c2f37197e34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https://www.youtube.com/watch?v=Yi4d7JIlAsM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interpret GSEA results and plot - simple explanation of ES, NES, leading edge and more!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Biostatsquid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31cc8c2f37197e34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31cc8c2f37197e34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31cc8c2f37197e34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" name="Google Shape;2789;g31cc8c2f37197e34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31cc8c2f37197e34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31cc8c2f37197e34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cc8c2f37197e34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cc8c2f37197e34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1cc8c2f37197e34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1cc8c2f37197e34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1cc8c2f37197e34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1cc8c2f37197e34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9e96fdb55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9e96fdb5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a1155bd53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a1155bd53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9f4333e8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9f4333e8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9f4333e80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9f4333e80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9fbe20479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9fbe20479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7a51cba53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7a51cba5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e523cd50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e523cd50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9e523cd50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9e523cd50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5ff75e41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5ff75e41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a1155bd53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a1155bd53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a1155bd53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a1155bd53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a1155bd53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a1155bd53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9e060a6062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9e060a6062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9fbe20479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9fbe20479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9fbe20479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29fbe20479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help telling a history, instead of looking into one gene isolated.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directions to approach  the same questions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78bd04f62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78bd04f62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help telling a history, instead of looking into one gene isolated.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directions to approach  the same questions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1cc8c2f37197e34_1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1cc8c2f37197e34_1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help telling a history, instead of looking into one gene isolated.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directions to approach  the same questions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42e67a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42e67a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1cc8c2f37197e34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31cc8c2f37197e34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0e4858c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30e4858c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78bd04f62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78bd04f62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help telling a history, instead of looking into one gene isolated.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directions to approach  the same questions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1cc8c2f37197e34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1cc8c2f37197e34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1cc8c2f37197e34_1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1cc8c2f37197e34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742e67a9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742e67a9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9e060a606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9e060a606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78bd04f62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78bd04f62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9e060a606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29e060a606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0a286d2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0a286d2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dbd8bb77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dbd8bb77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a0a286d25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2a0a286d25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9fbe20479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9fbe20479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9fbe20479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9fbe20479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9fbe20479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29fbe20479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a1155bd5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a1155bd5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31cc8c2f37197e34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31cc8c2f37197e34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31cc8c2f37197e34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31cc8c2f37197e34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1cc8c2f37197e34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31cc8c2f37197e34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1cc8c2f37197e34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1cc8c2f37197e34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1cc8c2f37197e34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31cc8c2f37197e34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e523cd50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e523cd50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1cc8c2f37197e34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31cc8c2f37197e34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2a0a286d25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2a0a286d25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a0a286d25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2a0a286d25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a0a286d25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a0a286d25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a0a286d253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2a0a286d25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2a0a286d25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2a0a286d25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31cc8c2f37197e34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31cc8c2f37197e34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31cc8c2f37197e34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31cc8c2f37197e34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a0a286d25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2a0a286d25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2a1155bd5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2a1155bd5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dbd8bb77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dbd8bb77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2a0334a41a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2a0334a41a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1155bd53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1155bd53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a1155bd53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a1155bd53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2a0334a41a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2a0334a41a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2a0334a41a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2a0334a41a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31cc8c2f37197e34_1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31cc8c2f37197e34_1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31cc8c2f37197e34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31cc8c2f37197e34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2a0a286d25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2a0a286d25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29fbe20479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29fbe20479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9fbe20479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29fbe20479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7b12f040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7b12f040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9fbe20479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29fbe20479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29fbe20479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29fbe20479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9fbe20479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29fbe20479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31cc8c2f37197e34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31cc8c2f37197e34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31cc8c2f37197e34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31cc8c2f37197e34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2a0a286d25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2a0a286d25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a0334a41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2a0334a41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2a0334a41a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2a0334a41a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2a0334a41a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2a0334a41a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2a0334a41a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2a0334a41a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cc8c2f37197e3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cc8c2f37197e3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1cc8c2f37197e34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31cc8c2f37197e34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25ff75e41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25ff75e41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277b12f040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277b12f04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31cc8c2f37197e34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" name="Google Shape;2290;g31cc8c2f37197e34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31cc8c2f37197e34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31cc8c2f37197e34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31cc8c2f37197e34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31cc8c2f37197e34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29e060a606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29e060a606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31cc8c2f37197e34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31cc8c2f37197e34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2a0a286d25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2a0a286d25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2a1155bd539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2a1155bd539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1cc8c2f37197e34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1cc8c2f37197e34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30e4858cff1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30e4858cff1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2a1155bd53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2a1155bd53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30e4858cff1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30e4858cff1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2a1155bd539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2a1155bd539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30e4858cff1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30e4858cff1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2a1155bd539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2a1155bd539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30e4858cff1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30e4858cff1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2a1155bd539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" name="Google Shape;2670;g2a1155bd539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31cc8c2f37197e34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31cc8c2f37197e34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31cc8c2f37197e34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31cc8c2f37197e34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2.png"/><Relationship Id="rId4" Type="http://schemas.openxmlformats.org/officeDocument/2006/relationships/hyperlink" Target="https://elearning.vib.be/courses/functional-analysis/" TargetMode="External"/><Relationship Id="rId5" Type="http://schemas.openxmlformats.org/officeDocument/2006/relationships/hyperlink" Target="https://tess.elixir-europe.org/materials/enrichment-analysis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creativecommons.org/licenses/by/4.0/" TargetMode="External"/><Relationship Id="rId8" Type="http://schemas.openxmlformats.org/officeDocument/2006/relationships/hyperlink" Target="https://www.freepik.com/author/starlin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www.ncbi.nlm.nih.gov/bioproject/?term=PRJNA282367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Relationship Id="rId6" Type="http://schemas.openxmlformats.org/officeDocument/2006/relationships/hyperlink" Target="https://www.youtube.com/watch?v=Yi4d7JIlAsM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4.png"/></Relationships>
</file>

<file path=ppt/slides/_rels/slide10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hyperlink" Target="https://www.webgestalt.org/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vibbits/functional_analysis_training/blob/master/data/JP_GSEA.csv" TargetMode="External"/><Relationship Id="rId4" Type="http://schemas.openxmlformats.org/officeDocument/2006/relationships/hyperlink" Target="https://github.com/vibbits/functional_analysis_training/blob/master/data/human_GSEA.csv" TargetMode="External"/><Relationship Id="rId9" Type="http://schemas.openxmlformats.org/officeDocument/2006/relationships/image" Target="../media/image27.png"/><Relationship Id="rId5" Type="http://schemas.openxmlformats.org/officeDocument/2006/relationships/hyperlink" Target="https://github.com/vibbits/functional_analysis_training/tree/master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0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hyperlink" Target="https://www.webgestalt.org/" TargetMode="External"/><Relationship Id="rId13" Type="http://schemas.openxmlformats.org/officeDocument/2006/relationships/image" Target="../media/image44.png"/><Relationship Id="rId12" Type="http://schemas.openxmlformats.org/officeDocument/2006/relationships/hyperlink" Target="https://biit.cs.ut.ee/gprofiler/gost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string-db.org/" TargetMode="External"/><Relationship Id="rId4" Type="http://schemas.openxmlformats.org/officeDocument/2006/relationships/hyperlink" Target="https://www.webgestalt.org/" TargetMode="External"/><Relationship Id="rId9" Type="http://schemas.openxmlformats.org/officeDocument/2006/relationships/image" Target="../media/image42.png"/><Relationship Id="rId15" Type="http://schemas.openxmlformats.org/officeDocument/2006/relationships/hyperlink" Target="https://geneontology.org/" TargetMode="External"/><Relationship Id="rId14" Type="http://schemas.openxmlformats.org/officeDocument/2006/relationships/image" Target="../media/image41.png"/><Relationship Id="rId17" Type="http://schemas.openxmlformats.org/officeDocument/2006/relationships/image" Target="../media/image125.png"/><Relationship Id="rId16" Type="http://schemas.openxmlformats.org/officeDocument/2006/relationships/hyperlink" Target="https://toppgene.cchmc.org/" TargetMode="External"/><Relationship Id="rId5" Type="http://schemas.openxmlformats.org/officeDocument/2006/relationships/hyperlink" Target="https://github.com/vibbits/functional_analysis_training/tree/master" TargetMode="External"/><Relationship Id="rId19" Type="http://schemas.openxmlformats.org/officeDocument/2006/relationships/hyperlink" Target="https://string-db.org/" TargetMode="External"/><Relationship Id="rId6" Type="http://schemas.openxmlformats.org/officeDocument/2006/relationships/image" Target="../media/image13.png"/><Relationship Id="rId18" Type="http://schemas.openxmlformats.org/officeDocument/2006/relationships/image" Target="../media/image99.png"/><Relationship Id="rId7" Type="http://schemas.openxmlformats.org/officeDocument/2006/relationships/image" Target="../media/image45.png"/><Relationship Id="rId8" Type="http://schemas.openxmlformats.org/officeDocument/2006/relationships/hyperlink" Target="https://bioinformatics.psb.ugent.be/plaza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hyperlink" Target="https://www.ncbi.nlm.nih.gov/bioproject/?term=PRJNA282367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frontiersin.org/articles/10.3389/fgene.2020.00011/full" TargetMode="External"/><Relationship Id="rId4" Type="http://schemas.openxmlformats.org/officeDocument/2006/relationships/hyperlink" Target="https://www.ebi.ac.uk/biostudies/arrayexpress/studies/E-GEOD-52778#Protocols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frontiersin.org/articles/10.3389/fgene.2020.00011/full" TargetMode="External"/><Relationship Id="rId4" Type="http://schemas.openxmlformats.org/officeDocument/2006/relationships/hyperlink" Target="https://www.ebi.ac.uk/biostudies/arrayexpress/studies/E-GEOD-52778#Protocols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Relationship Id="rId4" Type="http://schemas.openxmlformats.org/officeDocument/2006/relationships/hyperlink" Target="https://www.freepik.com/author/starline" TargetMode="External"/><Relationship Id="rId5" Type="http://schemas.openxmlformats.org/officeDocument/2006/relationships/hyperlink" Target="https://github.com/vibbits/functional_analysis_training/blob/master/data/humans_example_Uniprot_IDmapping.txt" TargetMode="External"/><Relationship Id="rId6" Type="http://schemas.openxmlformats.org/officeDocument/2006/relationships/hyperlink" Target="https://github.com/vibbits/functional_analysis_training/blob/master/data/plant_example_Uniprot_IDmapping.tx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Relationship Id="rId4" Type="http://schemas.openxmlformats.org/officeDocument/2006/relationships/hyperlink" Target="https://www.freepik.com/author/starline" TargetMode="External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vibbits/functional_analysis_training/blob/master/data/noRefgenome_exmaple.fa" TargetMode="External"/><Relationship Id="rId4" Type="http://schemas.openxmlformats.org/officeDocument/2006/relationships/hyperlink" Target="https://blast.ncbi.nlm.nih.gov/Blast.cgi" TargetMode="External"/><Relationship Id="rId5" Type="http://schemas.openxmlformats.org/officeDocument/2006/relationships/hyperlink" Target="https://github.com/vibbits/functional_analysis_training/tree/master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Relationship Id="rId4" Type="http://schemas.openxmlformats.org/officeDocument/2006/relationships/hyperlink" Target="https://www.freepik.com/author/starline" TargetMode="External"/><Relationship Id="rId5" Type="http://schemas.openxmlformats.org/officeDocument/2006/relationships/hyperlink" Target="https://github.com/vibbits/functional_analysis_training/blob/master/data/humans_example_Uniprot_IDmapping.txt" TargetMode="External"/><Relationship Id="rId6" Type="http://schemas.openxmlformats.org/officeDocument/2006/relationships/hyperlink" Target="https://github.com/vibbits/functional_analysis_training/blob/master/data/plant_example_Uniprot_IDmapping.txt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uniprot.org/help/id_mapping" TargetMode="External"/><Relationship Id="rId10" Type="http://schemas.openxmlformats.org/officeDocument/2006/relationships/hyperlink" Target="https://www.uniprot.org/help/api_queries" TargetMode="External"/><Relationship Id="rId13" Type="http://schemas.openxmlformats.org/officeDocument/2006/relationships/hyperlink" Target="https://github.com/vibbits/functional_analysis_training/blob/master/data/human_example_UniprotName.txt" TargetMode="External"/><Relationship Id="rId12" Type="http://schemas.openxmlformats.org/officeDocument/2006/relationships/hyperlink" Target="https://github.com/vibbits/functional_analysis_training/blob/master/data/plant_example_UniprotName.tx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hyperlink" Target="https://www.freepik.com/author/starline" TargetMode="External"/><Relationship Id="rId9" Type="http://schemas.openxmlformats.org/officeDocument/2006/relationships/hyperlink" Target="https://elearning.vib.be/courses/r-introduction/lessons/using-annotation-to-map-ids/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hyperlink" Target="https://github.com/vibbits/functional_analysis_training/tree/master" TargetMode="External"/><Relationship Id="rId13" Type="http://schemas.openxmlformats.org/officeDocument/2006/relationships/image" Target="../media/image27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vibbits/functional_analysis_training/blob/master/data/plant_example_UniprotName.txt" TargetMode="External"/><Relationship Id="rId4" Type="http://schemas.openxmlformats.org/officeDocument/2006/relationships/hyperlink" Target="https://github.com/vibbits/functional_analysis_training/blob/master/data/human_example_EnsembleID.txt" TargetMode="External"/><Relationship Id="rId9" Type="http://schemas.openxmlformats.org/officeDocument/2006/relationships/hyperlink" Target="https://plants.ensembl.org/index.html" TargetMode="External"/><Relationship Id="rId15" Type="http://schemas.openxmlformats.org/officeDocument/2006/relationships/image" Target="../media/image19.png"/><Relationship Id="rId14" Type="http://schemas.openxmlformats.org/officeDocument/2006/relationships/image" Target="../media/image26.png"/><Relationship Id="rId16" Type="http://schemas.openxmlformats.org/officeDocument/2006/relationships/image" Target="../media/image29.png"/><Relationship Id="rId5" Type="http://schemas.openxmlformats.org/officeDocument/2006/relationships/hyperlink" Target="https://www.uniprot.org/id-mapping" TargetMode="External"/><Relationship Id="rId6" Type="http://schemas.openxmlformats.org/officeDocument/2006/relationships/hyperlink" Target="https://www.ensembl.org/index.html" TargetMode="External"/><Relationship Id="rId7" Type="http://schemas.openxmlformats.org/officeDocument/2006/relationships/hyperlink" Target="https://plants.ensembl.org/index.html" TargetMode="External"/><Relationship Id="rId8" Type="http://schemas.openxmlformats.org/officeDocument/2006/relationships/hyperlink" Target="https://plants.ensembl.org/index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2.png"/><Relationship Id="rId4" Type="http://schemas.openxmlformats.org/officeDocument/2006/relationships/hyperlink" Target="https://www.freepik.com/author/starlin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7.png"/><Relationship Id="rId8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2.png"/><Relationship Id="rId4" Type="http://schemas.openxmlformats.org/officeDocument/2006/relationships/hyperlink" Target="https://www.freepik.com/author/starline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0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5" Type="http://schemas.openxmlformats.org/officeDocument/2006/relationships/hyperlink" Target="https://geneontology.org/" TargetMode="External"/><Relationship Id="rId6" Type="http://schemas.openxmlformats.org/officeDocument/2006/relationships/image" Target="../media/image55.png"/><Relationship Id="rId7" Type="http://schemas.openxmlformats.org/officeDocument/2006/relationships/image" Target="../media/image27.png"/><Relationship Id="rId8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41.png"/><Relationship Id="rId5" Type="http://schemas.openxmlformats.org/officeDocument/2006/relationships/hyperlink" Target="https://geneontology.org/" TargetMode="External"/><Relationship Id="rId6" Type="http://schemas.openxmlformats.org/officeDocument/2006/relationships/image" Target="../media/image27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hyperlink" Target="https://pantherdb.org/tips/tips_toolsUploadFile.jsp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Relationship Id="rId4" Type="http://schemas.openxmlformats.org/officeDocument/2006/relationships/image" Target="../media/image27.png"/><Relationship Id="rId9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7.png"/><Relationship Id="rId7" Type="http://schemas.openxmlformats.org/officeDocument/2006/relationships/image" Target="../media/image59.png"/><Relationship Id="rId8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9" Type="http://schemas.openxmlformats.org/officeDocument/2006/relationships/hyperlink" Target="https://pantherdb.org/tips/tips_toolsUploadFile.jsp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Relationship Id="rId8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vibbits/functional_analysis_training/blob/master/data/plant_example_UniprotName.txt" TargetMode="External"/><Relationship Id="rId4" Type="http://schemas.openxmlformats.org/officeDocument/2006/relationships/hyperlink" Target="https://github.com/vibbits/functional_analysis_training/blob/master/data/human_example_EnsembleID.txt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s://github.com/vibbits/functional_analysis_training/tree/master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vibbits/functional_analysis_training/blob/master/data/plant_example_UniprotName.txt" TargetMode="External"/><Relationship Id="rId4" Type="http://schemas.openxmlformats.org/officeDocument/2006/relationships/hyperlink" Target="https://github.com/vibbits/functional_analysis_training/blob/master/data/human_example_EnsembleID.txt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s://github.com/vibbits/functional_analysis_training/tree/master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png"/><Relationship Id="rId4" Type="http://schemas.openxmlformats.org/officeDocument/2006/relationships/hyperlink" Target="https://www.freepik.com/author/starline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0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40.png"/><Relationship Id="rId13" Type="http://schemas.openxmlformats.org/officeDocument/2006/relationships/image" Target="../media/image50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27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52.png"/><Relationship Id="rId8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biit.cs.ut.ee/gprofiler/gost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0.png"/><Relationship Id="rId5" Type="http://schemas.openxmlformats.org/officeDocument/2006/relationships/image" Target="../media/image85.png"/><Relationship Id="rId6" Type="http://schemas.openxmlformats.org/officeDocument/2006/relationships/image" Target="../media/image63.png"/><Relationship Id="rId7" Type="http://schemas.openxmlformats.org/officeDocument/2006/relationships/image" Target="../media/image68.png"/><Relationship Id="rId8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biit.cs.ut.ee/gprofiler/gost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74.png"/><Relationship Id="rId5" Type="http://schemas.openxmlformats.org/officeDocument/2006/relationships/image" Target="../media/image27.png"/><Relationship Id="rId6" Type="http://schemas.openxmlformats.org/officeDocument/2006/relationships/image" Target="../media/image40.png"/><Relationship Id="rId7" Type="http://schemas.openxmlformats.org/officeDocument/2006/relationships/image" Target="../media/image7.png"/><Relationship Id="rId8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Relationship Id="rId4" Type="http://schemas.openxmlformats.org/officeDocument/2006/relationships/hyperlink" Target="https://biit.cs.ut.ee/gprofiler/page/docs" TargetMode="External"/><Relationship Id="rId9" Type="http://schemas.openxmlformats.org/officeDocument/2006/relationships/image" Target="../media/image79.png"/><Relationship Id="rId5" Type="http://schemas.openxmlformats.org/officeDocument/2006/relationships/image" Target="../media/image44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jpg"/><Relationship Id="rId10" Type="http://schemas.openxmlformats.org/officeDocument/2006/relationships/image" Target="../media/image71.png"/><Relationship Id="rId13" Type="http://schemas.openxmlformats.org/officeDocument/2006/relationships/image" Target="../media/image44.png"/><Relationship Id="rId12" Type="http://schemas.openxmlformats.org/officeDocument/2006/relationships/hyperlink" Target="https://biit.cs.ut.ee/gprofiler/page/docs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6.png"/><Relationship Id="rId4" Type="http://schemas.openxmlformats.org/officeDocument/2006/relationships/image" Target="../media/image77.png"/><Relationship Id="rId9" Type="http://schemas.openxmlformats.org/officeDocument/2006/relationships/image" Target="../media/image69.png"/><Relationship Id="rId5" Type="http://schemas.openxmlformats.org/officeDocument/2006/relationships/image" Target="../media/image27.png"/><Relationship Id="rId6" Type="http://schemas.openxmlformats.org/officeDocument/2006/relationships/image" Target="../media/image40.png"/><Relationship Id="rId7" Type="http://schemas.openxmlformats.org/officeDocument/2006/relationships/image" Target="../media/image7.png"/><Relationship Id="rId8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vibbits/functional_analysis_training/blob/master/data/plant_example_UniprotName.txt" TargetMode="External"/><Relationship Id="rId4" Type="http://schemas.openxmlformats.org/officeDocument/2006/relationships/hyperlink" Target="https://github.com/vibbits/functional_analysis_training/blob/master/data/human_example_EnsembleID.txt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s://github.com/vibbits/functional_analysis_training/tree/master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40.png"/><Relationship Id="rId13" Type="http://schemas.openxmlformats.org/officeDocument/2006/relationships/image" Target="../media/image50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27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52.png"/><Relationship Id="rId8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49.png"/><Relationship Id="rId13" Type="http://schemas.openxmlformats.org/officeDocument/2006/relationships/image" Target="../media/image50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7.png"/><Relationship Id="rId5" Type="http://schemas.openxmlformats.org/officeDocument/2006/relationships/image" Target="../media/image47.png"/><Relationship Id="rId6" Type="http://schemas.openxmlformats.org/officeDocument/2006/relationships/image" Target="../media/image64.png"/><Relationship Id="rId7" Type="http://schemas.openxmlformats.org/officeDocument/2006/relationships/image" Target="../media/image27.png"/><Relationship Id="rId8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webgestalt.org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27.png"/><Relationship Id="rId6" Type="http://schemas.openxmlformats.org/officeDocument/2006/relationships/image" Target="../media/image40.png"/><Relationship Id="rId7" Type="http://schemas.openxmlformats.org/officeDocument/2006/relationships/image" Target="../media/image7.png"/><Relationship Id="rId8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2.png"/><Relationship Id="rId4" Type="http://schemas.openxmlformats.org/officeDocument/2006/relationships/hyperlink" Target="https://www.freepik.com/author/starline" TargetMode="External"/></Relationships>
</file>

<file path=ppt/slides/_rels/slide6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1.png"/><Relationship Id="rId4" Type="http://schemas.openxmlformats.org/officeDocument/2006/relationships/hyperlink" Target="https://www.webgestalt.org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38.png"/><Relationship Id="rId6" Type="http://schemas.openxmlformats.org/officeDocument/2006/relationships/image" Target="../media/image70.png"/><Relationship Id="rId7" Type="http://schemas.openxmlformats.org/officeDocument/2006/relationships/image" Target="../media/image27.png"/><Relationship Id="rId8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png"/><Relationship Id="rId4" Type="http://schemas.openxmlformats.org/officeDocument/2006/relationships/hyperlink" Target="https://www.webgestalt.org/" TargetMode="External"/><Relationship Id="rId9" Type="http://schemas.openxmlformats.org/officeDocument/2006/relationships/image" Target="../media/image72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6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Relationship Id="rId4" Type="http://schemas.openxmlformats.org/officeDocument/2006/relationships/hyperlink" Target="https://www.webgestalt.org/" TargetMode="External"/><Relationship Id="rId9" Type="http://schemas.openxmlformats.org/officeDocument/2006/relationships/image" Target="../media/image73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Relationship Id="rId8" Type="http://schemas.openxmlformats.org/officeDocument/2006/relationships/image" Target="../media/image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0.png"/><Relationship Id="rId4" Type="http://schemas.openxmlformats.org/officeDocument/2006/relationships/image" Target="../media/image76.png"/><Relationship Id="rId9" Type="http://schemas.openxmlformats.org/officeDocument/2006/relationships/image" Target="../media/image7.png"/><Relationship Id="rId5" Type="http://schemas.openxmlformats.org/officeDocument/2006/relationships/hyperlink" Target="https://www.webgestalt.org/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27.png"/><Relationship Id="rId8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Relationship Id="rId4" Type="http://schemas.openxmlformats.org/officeDocument/2006/relationships/image" Target="../media/image80.png"/><Relationship Id="rId9" Type="http://schemas.openxmlformats.org/officeDocument/2006/relationships/image" Target="../media/image40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Relationship Id="rId7" Type="http://schemas.openxmlformats.org/officeDocument/2006/relationships/hyperlink" Target="https://www.webgestalt.org/" TargetMode="External"/><Relationship Id="rId8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com/vibbits/functional_analysis_training/blob/master/data/plant_example_UniprotName.txt" TargetMode="External"/><Relationship Id="rId4" Type="http://schemas.openxmlformats.org/officeDocument/2006/relationships/hyperlink" Target="https://github.com/vibbits/functional_analysis_training/blob/master/data/human_example_EnsembleID.txt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s://github.com/vibbits/functional_analysis_training/tree/master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49.png"/><Relationship Id="rId13" Type="http://schemas.openxmlformats.org/officeDocument/2006/relationships/image" Target="../media/image50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7.png"/><Relationship Id="rId5" Type="http://schemas.openxmlformats.org/officeDocument/2006/relationships/image" Target="../media/image47.png"/><Relationship Id="rId6" Type="http://schemas.openxmlformats.org/officeDocument/2006/relationships/image" Target="../media/image64.png"/><Relationship Id="rId7" Type="http://schemas.openxmlformats.org/officeDocument/2006/relationships/image" Target="../media/image27.png"/><Relationship Id="rId8" Type="http://schemas.openxmlformats.org/officeDocument/2006/relationships/image" Target="../media/image40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Relationship Id="rId4" Type="http://schemas.openxmlformats.org/officeDocument/2006/relationships/hyperlink" Target="https://bioinformatics.psb.ugent.be/plaza/" TargetMode="External"/><Relationship Id="rId5" Type="http://schemas.openxmlformats.org/officeDocument/2006/relationships/image" Target="../media/image105.png"/><Relationship Id="rId6" Type="http://schemas.openxmlformats.org/officeDocument/2006/relationships/image" Target="../media/image61.png"/><Relationship Id="rId7" Type="http://schemas.openxmlformats.org/officeDocument/2006/relationships/image" Target="../media/image84.png"/><Relationship Id="rId8" Type="http://schemas.openxmlformats.org/officeDocument/2006/relationships/image" Target="../media/image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Relationship Id="rId4" Type="http://schemas.openxmlformats.org/officeDocument/2006/relationships/hyperlink" Target="https://bioinformatics.psb.ugent.be/plaza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89.png"/><Relationship Id="rId6" Type="http://schemas.openxmlformats.org/officeDocument/2006/relationships/image" Target="../media/image91.png"/><Relationship Id="rId7" Type="http://schemas.openxmlformats.org/officeDocument/2006/relationships/image" Target="../media/image61.png"/><Relationship Id="rId8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2.png"/><Relationship Id="rId4" Type="http://schemas.openxmlformats.org/officeDocument/2006/relationships/hyperlink" Target="https://www.freepik.com/author/starline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9.png"/><Relationship Id="rId4" Type="http://schemas.openxmlformats.org/officeDocument/2006/relationships/image" Target="../media/image45.png"/><Relationship Id="rId5" Type="http://schemas.openxmlformats.org/officeDocument/2006/relationships/hyperlink" Target="https://bioinformatics.psb.ugent.be/plaza/" TargetMode="External"/><Relationship Id="rId6" Type="http://schemas.openxmlformats.org/officeDocument/2006/relationships/image" Target="../media/image104.png"/><Relationship Id="rId7" Type="http://schemas.openxmlformats.org/officeDocument/2006/relationships/image" Target="../media/image61.png"/><Relationship Id="rId8" Type="http://schemas.openxmlformats.org/officeDocument/2006/relationships/image" Target="../media/image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png"/><Relationship Id="rId4" Type="http://schemas.openxmlformats.org/officeDocument/2006/relationships/hyperlink" Target="https://bioinformatics.psb.ugent.be/plaza/" TargetMode="External"/><Relationship Id="rId5" Type="http://schemas.openxmlformats.org/officeDocument/2006/relationships/image" Target="../media/image104.png"/><Relationship Id="rId6" Type="http://schemas.openxmlformats.org/officeDocument/2006/relationships/image" Target="../media/image93.png"/><Relationship Id="rId7" Type="http://schemas.openxmlformats.org/officeDocument/2006/relationships/image" Target="../media/image61.png"/><Relationship Id="rId8" Type="http://schemas.openxmlformats.org/officeDocument/2006/relationships/image" Target="../media/image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3.png"/><Relationship Id="rId4" Type="http://schemas.openxmlformats.org/officeDocument/2006/relationships/image" Target="../media/image45.png"/><Relationship Id="rId5" Type="http://schemas.openxmlformats.org/officeDocument/2006/relationships/image" Target="../media/image61.png"/><Relationship Id="rId6" Type="http://schemas.openxmlformats.org/officeDocument/2006/relationships/hyperlink" Target="https://bioinformatics.psb.ugent.be/plaza/documentation/tools" TargetMode="External"/><Relationship Id="rId7" Type="http://schemas.openxmlformats.org/officeDocument/2006/relationships/image" Target="../media/image86.png"/><Relationship Id="rId8" Type="http://schemas.openxmlformats.org/officeDocument/2006/relationships/image" Target="../media/image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vibbits/functional_analysis_training/blob/master/data/plant_example_UniprotName.txt" TargetMode="External"/><Relationship Id="rId4" Type="http://schemas.openxmlformats.org/officeDocument/2006/relationships/hyperlink" Target="https://github.com/vibbits/functional_analysis_training/tree/master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s/_rels/slide7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52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2.png"/><Relationship Id="rId4" Type="http://schemas.openxmlformats.org/officeDocument/2006/relationships/image" Target="../media/image27.png"/><Relationship Id="rId9" Type="http://schemas.openxmlformats.org/officeDocument/2006/relationships/image" Target="../media/image61.png"/><Relationship Id="rId5" Type="http://schemas.openxmlformats.org/officeDocument/2006/relationships/image" Target="../media/image42.png"/><Relationship Id="rId6" Type="http://schemas.openxmlformats.org/officeDocument/2006/relationships/hyperlink" Target="https://toppgene.cchmc.org/" TargetMode="External"/><Relationship Id="rId7" Type="http://schemas.openxmlformats.org/officeDocument/2006/relationships/image" Target="../media/image40.png"/><Relationship Id="rId8" Type="http://schemas.openxmlformats.org/officeDocument/2006/relationships/image" Target="../media/image9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5.png"/><Relationship Id="rId4" Type="http://schemas.openxmlformats.org/officeDocument/2006/relationships/image" Target="../media/image27.png"/><Relationship Id="rId9" Type="http://schemas.openxmlformats.org/officeDocument/2006/relationships/hyperlink" Target="https://toppgene.cchmc.org/help/supplimental.jsp#ToppFun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88.png"/><Relationship Id="rId7" Type="http://schemas.openxmlformats.org/officeDocument/2006/relationships/image" Target="../media/image61.png"/><Relationship Id="rId8" Type="http://schemas.openxmlformats.org/officeDocument/2006/relationships/image" Target="../media/image4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5" Type="http://schemas.openxmlformats.org/officeDocument/2006/relationships/image" Target="../media/image97.png"/><Relationship Id="rId6" Type="http://schemas.openxmlformats.org/officeDocument/2006/relationships/image" Target="../media/image42.png"/><Relationship Id="rId7" Type="http://schemas.openxmlformats.org/officeDocument/2006/relationships/hyperlink" Target="https://toppgene.cchmc.org/help/supplimental.jsp#ToppFu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2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hyperlink" Target="https://toppgene.cchmc.org/help/supplimental.jsp#ToppFu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vibbits/functional_analysis_training/blob/master/data/human_example_EnsembleID.txt" TargetMode="External"/><Relationship Id="rId4" Type="http://schemas.openxmlformats.org/officeDocument/2006/relationships/hyperlink" Target="https://github.com/vibbits/functional_analysis_training/tree/master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hyperlink" Target="https://string-db.org/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8.png"/><Relationship Id="rId4" Type="http://schemas.openxmlformats.org/officeDocument/2006/relationships/image" Target="../media/image103.png"/><Relationship Id="rId5" Type="http://schemas.openxmlformats.org/officeDocument/2006/relationships/image" Target="../media/image11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2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hyperlink" Target="https://string-db.org/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8.png"/><Relationship Id="rId4" Type="http://schemas.openxmlformats.org/officeDocument/2006/relationships/image" Target="../media/image106.png"/><Relationship Id="rId5" Type="http://schemas.openxmlformats.org/officeDocument/2006/relationships/image" Target="../media/image99.png"/><Relationship Id="rId6" Type="http://schemas.openxmlformats.org/officeDocument/2006/relationships/hyperlink" Target="https://string-db.org/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vibbits/functional_analysis_training/tree/master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string-db.org/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7.png"/><Relationship Id="rId7" Type="http://schemas.openxmlformats.org/officeDocument/2006/relationships/image" Target="../media/image27.png"/><Relationship Id="rId8" Type="http://schemas.openxmlformats.org/officeDocument/2006/relationships/image" Target="../media/image9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9.png"/><Relationship Id="rId4" Type="http://schemas.openxmlformats.org/officeDocument/2006/relationships/hyperlink" Target="https://elearning.vib.be/courses/single-cell-rnaseq-analysis/lessons/biological-interpretation-of-the-results/topic/functional-analysis-of-marker-genes/" TargetMode="External"/><Relationship Id="rId5" Type="http://schemas.openxmlformats.org/officeDocument/2006/relationships/image" Target="../media/image107.png"/><Relationship Id="rId6" Type="http://schemas.openxmlformats.org/officeDocument/2006/relationships/hyperlink" Target="https://elearning.vib.be/courses/bulk-rnaseq-analysis/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www.ncbi.nlm.nih.gov/bioproject/?term=PRJNA282367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7.png"/><Relationship Id="rId4" Type="http://schemas.openxmlformats.org/officeDocument/2006/relationships/image" Target="../media/image114.png"/><Relationship Id="rId5" Type="http://schemas.openxmlformats.org/officeDocument/2006/relationships/hyperlink" Target="https://www.webgestalt.org/WG_2024_manual.pdf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6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3839" l="-110" r="-70" t="0"/>
          <a:stretch/>
        </p:blipFill>
        <p:spPr>
          <a:xfrm rot="10800000">
            <a:off x="-6" y="1"/>
            <a:ext cx="9159501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Analysis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21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</a:t>
            </a:r>
            <a:r>
              <a:rPr lang="en" sz="1800"/>
              <a:t>he biology behind the genes</a:t>
            </a:r>
            <a:endParaRPr sz="1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4811400"/>
            <a:ext cx="53793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This course was inspired by the previous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VIB Functional Analysis</a:t>
            </a:r>
            <a:r>
              <a:rPr lang="en" sz="900"/>
              <a:t> training and the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SIB training</a:t>
            </a:r>
            <a:r>
              <a:rPr lang="en" sz="900"/>
              <a:t> session.</a:t>
            </a:r>
            <a:endParaRPr sz="9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9067" y="4715773"/>
            <a:ext cx="950707" cy="3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309200" y="4808100"/>
            <a:ext cx="9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CC by 4.0</a:t>
            </a:r>
            <a:endParaRPr sz="1000" u="sng">
              <a:solidFill>
                <a:schemeClr val="hlink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554500" y="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2"/>
          <p:cNvSpPr txBox="1"/>
          <p:nvPr>
            <p:ph type="ctrTitle"/>
          </p:nvPr>
        </p:nvSpPr>
        <p:spPr>
          <a:xfrm>
            <a:off x="76200" y="-30825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Quality control</a:t>
            </a:r>
            <a:endParaRPr sz="2500"/>
          </a:p>
        </p:txBody>
      </p:sp>
      <p:grpSp>
        <p:nvGrpSpPr>
          <p:cNvPr id="789" name="Google Shape;789;p22"/>
          <p:cNvGrpSpPr/>
          <p:nvPr/>
        </p:nvGrpSpPr>
        <p:grpSpPr>
          <a:xfrm>
            <a:off x="6614750" y="552700"/>
            <a:ext cx="2146550" cy="1877550"/>
            <a:chOff x="6573175" y="218950"/>
            <a:chExt cx="2146550" cy="1877550"/>
          </a:xfrm>
        </p:grpSpPr>
        <p:pic>
          <p:nvPicPr>
            <p:cNvPr id="790" name="Google Shape;790;p22"/>
            <p:cNvPicPr preferRelativeResize="0"/>
            <p:nvPr/>
          </p:nvPicPr>
          <p:blipFill rotWithShape="1">
            <a:blip r:embed="rId3">
              <a:alphaModFix/>
            </a:blip>
            <a:srcRect b="53596" l="0" r="50570" t="0"/>
            <a:stretch/>
          </p:blipFill>
          <p:spPr>
            <a:xfrm>
              <a:off x="6573175" y="218950"/>
              <a:ext cx="2146550" cy="187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22"/>
            <p:cNvSpPr/>
            <p:nvPr/>
          </p:nvSpPr>
          <p:spPr>
            <a:xfrm>
              <a:off x="7081450" y="442900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7105375" y="1331125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7127275" y="39587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 rot="3041022">
              <a:off x="7014494" y="486241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7021675" y="125907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 rot="5400000">
              <a:off x="7109975" y="151817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 rot="10800000">
              <a:off x="7108925" y="385775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 rot="10800000">
              <a:off x="8458975" y="874138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 rot="3041022">
              <a:off x="7072244" y="433266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 rot="10800000">
              <a:off x="7057725" y="434000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 rot="3041022">
              <a:off x="8456294" y="868691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 rot="5400000">
              <a:off x="7055800" y="1465200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 rot="5400000">
              <a:off x="8454075" y="865950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7064275" y="129660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7062775" y="128942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8457475" y="870850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8458975" y="87415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8458975" y="874150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22"/>
          <p:cNvGrpSpPr/>
          <p:nvPr/>
        </p:nvGrpSpPr>
        <p:grpSpPr>
          <a:xfrm>
            <a:off x="6589075" y="3110775"/>
            <a:ext cx="2197900" cy="1877550"/>
            <a:chOff x="6547500" y="2944000"/>
            <a:chExt cx="2197900" cy="1877550"/>
          </a:xfrm>
        </p:grpSpPr>
        <p:pic>
          <p:nvPicPr>
            <p:cNvPr id="810" name="Google Shape;810;p22"/>
            <p:cNvPicPr preferRelativeResize="0"/>
            <p:nvPr/>
          </p:nvPicPr>
          <p:blipFill rotWithShape="1">
            <a:blip r:embed="rId3">
              <a:alphaModFix/>
            </a:blip>
            <a:srcRect b="0" l="0" r="49390" t="53596"/>
            <a:stretch/>
          </p:blipFill>
          <p:spPr>
            <a:xfrm>
              <a:off x="6547500" y="2944000"/>
              <a:ext cx="2197900" cy="187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Google Shape;811;p22"/>
            <p:cNvSpPr/>
            <p:nvPr/>
          </p:nvSpPr>
          <p:spPr>
            <a:xfrm rot="10800000">
              <a:off x="7778875" y="3815513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 rot="3041022">
              <a:off x="7776194" y="3810066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 rot="5400000">
              <a:off x="7773975" y="380732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7777375" y="381222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7778875" y="3815525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7778875" y="381552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 rot="10800000">
              <a:off x="8367575" y="3908888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 rot="3041022">
              <a:off x="8288244" y="3475041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5400000">
              <a:off x="7052825" y="332247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7320075" y="409832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7235925" y="427870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8342675" y="395337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10800000">
              <a:off x="8431875" y="3927338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8399250" y="399622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7280475" y="417920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7286425" y="4182150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5400000">
              <a:off x="6989400" y="312812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3041022">
              <a:off x="8352144" y="3317816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22"/>
          <p:cNvSpPr txBox="1"/>
          <p:nvPr/>
        </p:nvSpPr>
        <p:spPr>
          <a:xfrm>
            <a:off x="6876100" y="124525"/>
            <a:ext cx="18090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Hints of the context</a:t>
            </a:r>
            <a:endParaRPr/>
          </a:p>
        </p:txBody>
      </p:sp>
      <p:graphicFrame>
        <p:nvGraphicFramePr>
          <p:cNvPr id="830" name="Google Shape;830;p22"/>
          <p:cNvGraphicFramePr/>
          <p:nvPr/>
        </p:nvGraphicFramePr>
        <p:xfrm>
          <a:off x="561113" y="291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{A6404705-B55C-422E-AC19-D33B76972993}</a:tableStyleId>
              </a:tblPr>
              <a:tblGrid>
                <a:gridCol w="540175"/>
                <a:gridCol w="727475"/>
                <a:gridCol w="982650"/>
                <a:gridCol w="458100"/>
                <a:gridCol w="818500"/>
                <a:gridCol w="720700"/>
                <a:gridCol w="970000"/>
              </a:tblGrid>
              <a:tr h="253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Tissue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Treatment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Organism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AGE days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Cultivar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dev_stage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treatment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Leaf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Control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Prosopis juliflora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DLEG910003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Leaf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stress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Root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Control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Prosopis juliflora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DLEG910003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Root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stress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Leaf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Drought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Prosopis juliflora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DLEG910003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Leaf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15% PEG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Root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Drought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Prosopis juliflora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DLEG910003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Root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15% PEG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Leaf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Salt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Prosopis juliflora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DLEG910003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Leaf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150mM NaCl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Root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Salt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Prosopis juliflora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DLEG910003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Root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150mM NaCl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31" name="Google Shape;831;p22"/>
          <p:cNvCxnSpPr/>
          <p:nvPr/>
        </p:nvCxnSpPr>
        <p:spPr>
          <a:xfrm>
            <a:off x="402725" y="3250850"/>
            <a:ext cx="54120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22"/>
          <p:cNvCxnSpPr/>
          <p:nvPr/>
        </p:nvCxnSpPr>
        <p:spPr>
          <a:xfrm>
            <a:off x="402725" y="4755100"/>
            <a:ext cx="54120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22"/>
          <p:cNvSpPr txBox="1"/>
          <p:nvPr/>
        </p:nvSpPr>
        <p:spPr>
          <a:xfrm>
            <a:off x="-39675" y="1141425"/>
            <a:ext cx="4111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assembling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PCA: </a:t>
            </a:r>
            <a:r>
              <a:rPr lang="en" sz="1200">
                <a:solidFill>
                  <a:schemeClr val="accent5"/>
                </a:solidFill>
              </a:rPr>
              <a:t>Correlation between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Metadata: </a:t>
            </a:r>
            <a:r>
              <a:rPr lang="en" sz="1200">
                <a:solidFill>
                  <a:schemeClr val="accent5"/>
                </a:solidFill>
              </a:rPr>
              <a:t>Information about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etc…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2"/>
          <p:cNvSpPr txBox="1"/>
          <p:nvPr/>
        </p:nvSpPr>
        <p:spPr>
          <a:xfrm>
            <a:off x="402725" y="4851000"/>
            <a:ext cx="414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https://www.ncbi.nlm.nih.gov/bioproject/?term=PRJNA282367</a:t>
            </a:r>
            <a:r>
              <a:rPr lang="en" sz="700">
                <a:solidFill>
                  <a:schemeClr val="dk2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</p:txBody>
      </p:sp>
      <p:grpSp>
        <p:nvGrpSpPr>
          <p:cNvPr id="835" name="Google Shape;835;p22"/>
          <p:cNvGrpSpPr/>
          <p:nvPr/>
        </p:nvGrpSpPr>
        <p:grpSpPr>
          <a:xfrm>
            <a:off x="7006330" y="2451675"/>
            <a:ext cx="1700945" cy="560450"/>
            <a:chOff x="6974930" y="2255675"/>
            <a:chExt cx="1700945" cy="560450"/>
          </a:xfrm>
        </p:grpSpPr>
        <p:sp>
          <p:nvSpPr>
            <p:cNvPr id="836" name="Google Shape;836;p22"/>
            <p:cNvSpPr/>
            <p:nvPr/>
          </p:nvSpPr>
          <p:spPr>
            <a:xfrm>
              <a:off x="6981425" y="2328600"/>
              <a:ext cx="84000" cy="867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7940350" y="2332525"/>
              <a:ext cx="84000" cy="70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 txBox="1"/>
            <p:nvPr/>
          </p:nvSpPr>
          <p:spPr>
            <a:xfrm>
              <a:off x="7006550" y="2255675"/>
              <a:ext cx="5406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Leaf_CT</a:t>
              </a:r>
              <a:endParaRPr sz="700"/>
            </a:p>
          </p:txBody>
        </p:sp>
        <p:sp>
          <p:nvSpPr>
            <p:cNvPr id="839" name="Google Shape;839;p22"/>
            <p:cNvSpPr txBox="1"/>
            <p:nvPr/>
          </p:nvSpPr>
          <p:spPr>
            <a:xfrm>
              <a:off x="7965475" y="2256875"/>
              <a:ext cx="624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Root_CT</a:t>
              </a:r>
              <a:endParaRPr sz="700"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6974930" y="2498468"/>
              <a:ext cx="96900" cy="942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 txBox="1"/>
            <p:nvPr/>
          </p:nvSpPr>
          <p:spPr>
            <a:xfrm>
              <a:off x="7002288" y="2437725"/>
              <a:ext cx="690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Leaf_Drouth</a:t>
              </a:r>
              <a:endParaRPr sz="700"/>
            </a:p>
          </p:txBody>
        </p:sp>
        <p:sp>
          <p:nvSpPr>
            <p:cNvPr id="842" name="Google Shape;842;p22"/>
            <p:cNvSpPr/>
            <p:nvPr/>
          </p:nvSpPr>
          <p:spPr>
            <a:xfrm rot="2943897">
              <a:off x="7935613" y="2493226"/>
              <a:ext cx="83791" cy="8655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5400000">
              <a:off x="6982900" y="2667747"/>
              <a:ext cx="81050" cy="79875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rot="10800000">
              <a:off x="7940338" y="2669238"/>
              <a:ext cx="84000" cy="70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 txBox="1"/>
            <p:nvPr/>
          </p:nvSpPr>
          <p:spPr>
            <a:xfrm>
              <a:off x="7965475" y="2428288"/>
              <a:ext cx="7104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Root_Drouth</a:t>
              </a:r>
              <a:endParaRPr sz="700"/>
            </a:p>
          </p:txBody>
        </p:sp>
        <p:sp>
          <p:nvSpPr>
            <p:cNvPr id="846" name="Google Shape;846;p22"/>
            <p:cNvSpPr txBox="1"/>
            <p:nvPr/>
          </p:nvSpPr>
          <p:spPr>
            <a:xfrm>
              <a:off x="7006538" y="2599838"/>
              <a:ext cx="561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Leaf_Salt</a:t>
              </a:r>
              <a:endParaRPr sz="700"/>
            </a:p>
          </p:txBody>
        </p:sp>
        <p:sp>
          <p:nvSpPr>
            <p:cNvPr id="847" name="Google Shape;847;p22"/>
            <p:cNvSpPr txBox="1"/>
            <p:nvPr/>
          </p:nvSpPr>
          <p:spPr>
            <a:xfrm>
              <a:off x="7979700" y="2600425"/>
              <a:ext cx="624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Root_Salt</a:t>
              </a:r>
              <a:endParaRPr sz="700"/>
            </a:p>
          </p:txBody>
        </p:sp>
      </p:grpSp>
      <p:pic>
        <p:nvPicPr>
          <p:cNvPr id="848" name="Google Shape;8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106" y="2216161"/>
            <a:ext cx="305850" cy="23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3797" y="2178157"/>
            <a:ext cx="305850" cy="3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6" name="Google Shape;277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00" y="396412"/>
            <a:ext cx="4296852" cy="2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576" y="156788"/>
            <a:ext cx="2560125" cy="24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488" y="2799313"/>
            <a:ext cx="7495021" cy="219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779" name="Google Shape;2779;p112"/>
          <p:cNvSpPr txBox="1"/>
          <p:nvPr/>
        </p:nvSpPr>
        <p:spPr>
          <a:xfrm>
            <a:off x="322900" y="10175"/>
            <a:ext cx="268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Supplementary</a:t>
            </a:r>
            <a:r>
              <a:rPr lang="en" sz="900">
                <a:solidFill>
                  <a:schemeClr val="dk2"/>
                </a:solidFill>
              </a:rPr>
              <a:t>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video </a:t>
            </a:r>
            <a:r>
              <a:rPr lang="en" sz="900">
                <a:solidFill>
                  <a:schemeClr val="dk2"/>
                </a:solidFill>
              </a:rPr>
              <a:t>about graph interpretation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2780" name="Google Shape;2780;p112"/>
          <p:cNvCxnSpPr/>
          <p:nvPr/>
        </p:nvCxnSpPr>
        <p:spPr>
          <a:xfrm>
            <a:off x="6229450" y="231950"/>
            <a:ext cx="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1" name="Google Shape;2781;p112"/>
          <p:cNvSpPr txBox="1"/>
          <p:nvPr/>
        </p:nvSpPr>
        <p:spPr>
          <a:xfrm>
            <a:off x="5781250" y="25475"/>
            <a:ext cx="89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Enrichment</a:t>
            </a:r>
            <a:r>
              <a:rPr lang="en" sz="700">
                <a:solidFill>
                  <a:schemeClr val="dk2"/>
                </a:solidFill>
              </a:rPr>
              <a:t> Score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6" name="Google Shape;278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3113"/>
            <a:ext cx="8839201" cy="365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14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Gene-set enrichement</a:t>
            </a:r>
            <a:endParaRPr sz="2500"/>
          </a:p>
        </p:txBody>
      </p:sp>
      <p:sp>
        <p:nvSpPr>
          <p:cNvPr id="2792" name="Google Shape;2792;p114"/>
          <p:cNvSpPr txBox="1"/>
          <p:nvPr/>
        </p:nvSpPr>
        <p:spPr>
          <a:xfrm>
            <a:off x="843950" y="1019900"/>
            <a:ext cx="7427100" cy="29967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Get your experiment Expression and check for Gene </a:t>
            </a:r>
            <a:r>
              <a:rPr lang="en">
                <a:solidFill>
                  <a:srgbClr val="FAA41B"/>
                </a:solidFill>
              </a:rPr>
              <a:t>enrichment using WebGestalt.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Or use the examples for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Plant </a:t>
            </a:r>
            <a:r>
              <a:rPr lang="en">
                <a:solidFill>
                  <a:srgbClr val="FAA41B"/>
                </a:solidFill>
              </a:rPr>
              <a:t>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Human</a:t>
            </a:r>
            <a:r>
              <a:rPr lang="en">
                <a:solidFill>
                  <a:srgbClr val="FAA41B"/>
                </a:solidFill>
              </a:rPr>
              <a:t>.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3" name="Google Shape;2793;p114"/>
          <p:cNvSpPr txBox="1"/>
          <p:nvPr/>
        </p:nvSpPr>
        <p:spPr>
          <a:xfrm>
            <a:off x="0" y="483568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2794" name="Google Shape;2794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8600" y="4871738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5" name="Google Shape;2795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375" y="1019894"/>
            <a:ext cx="448800" cy="4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4938" y="286178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9800" y="2795575"/>
            <a:ext cx="297850" cy="4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Google Shape;2798;p114"/>
          <p:cNvSpPr txBox="1"/>
          <p:nvPr/>
        </p:nvSpPr>
        <p:spPr>
          <a:xfrm>
            <a:off x="7923000" y="-12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799" name="Google Shape;2799;p1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94711" y="342603"/>
            <a:ext cx="477575" cy="51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115"/>
          <p:cNvSpPr txBox="1"/>
          <p:nvPr/>
        </p:nvSpPr>
        <p:spPr>
          <a:xfrm>
            <a:off x="76200" y="792600"/>
            <a:ext cx="7861200" cy="3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the list of genes in the </a:t>
            </a:r>
            <a:r>
              <a:rPr lang="en">
                <a:solidFill>
                  <a:schemeClr val="accent5"/>
                </a:solidFill>
              </a:rPr>
              <a:t>EXAMPLE dataset</a:t>
            </a:r>
            <a:r>
              <a:rPr lang="en">
                <a:solidFill>
                  <a:schemeClr val="dk1"/>
                </a:solidFill>
              </a:rPr>
              <a:t> and make the </a:t>
            </a:r>
            <a:r>
              <a:rPr lang="en">
                <a:solidFill>
                  <a:schemeClr val="accent5"/>
                </a:solidFill>
              </a:rPr>
              <a:t>Enrichment analysis</a:t>
            </a:r>
            <a:r>
              <a:rPr lang="en">
                <a:solidFill>
                  <a:schemeClr val="dk1"/>
                </a:solidFill>
              </a:rPr>
              <a:t> (GO annotation) using </a:t>
            </a:r>
            <a:r>
              <a:rPr lang="en">
                <a:solidFill>
                  <a:schemeClr val="accent5"/>
                </a:solidFill>
              </a:rPr>
              <a:t>at least 3 </a:t>
            </a:r>
            <a:r>
              <a:rPr lang="en">
                <a:solidFill>
                  <a:schemeClr val="dk1"/>
                </a:solidFill>
              </a:rPr>
              <a:t>of the introduced tools. </a:t>
            </a:r>
            <a:r>
              <a:rPr lang="en" sz="1200">
                <a:solidFill>
                  <a:schemeClr val="dk1"/>
                </a:solidFill>
              </a:rPr>
              <a:t>(Create a folder for your project so you can </a:t>
            </a:r>
            <a:r>
              <a:rPr lang="en" sz="1200">
                <a:solidFill>
                  <a:schemeClr val="accent5"/>
                </a:solidFill>
              </a:rPr>
              <a:t>save the results</a:t>
            </a:r>
            <a:r>
              <a:rPr lang="en" sz="1200">
                <a:solidFill>
                  <a:schemeClr val="dk1"/>
                </a:solidFill>
              </a:rPr>
              <a:t> of the 3 analysis.)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700">
                <a:solidFill>
                  <a:schemeClr val="dk1"/>
                </a:solidFill>
              </a:rPr>
            </a:br>
            <a:r>
              <a:rPr lang="en">
                <a:solidFill>
                  <a:schemeClr val="accent5"/>
                </a:solidFill>
              </a:rPr>
              <a:t>COMPARE </a:t>
            </a:r>
            <a:r>
              <a:rPr lang="en">
                <a:solidFill>
                  <a:schemeClr val="dk1"/>
                </a:solidFill>
              </a:rPr>
              <a:t>them, are the results consistent?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</a:t>
            </a:r>
            <a:r>
              <a:rPr lang="en" sz="1200">
                <a:solidFill>
                  <a:schemeClr val="dk1"/>
                </a:solidFill>
              </a:rPr>
              <a:t>Run individually and discuss observations with your </a:t>
            </a:r>
            <a:r>
              <a:rPr lang="en" sz="1200">
                <a:solidFill>
                  <a:schemeClr val="dk1"/>
                </a:solidFill>
              </a:rPr>
              <a:t>college</a:t>
            </a:r>
            <a:r>
              <a:rPr lang="en" sz="1200">
                <a:solidFill>
                  <a:schemeClr val="dk1"/>
                </a:solidFill>
              </a:rPr>
              <a:t> (2 to 3 people))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a set of interesting proteins and check the topology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STRING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 last, check for gene-set enrichment using </a:t>
            </a:r>
            <a:r>
              <a:rPr lang="en" u="sng">
                <a:solidFill>
                  <a:schemeClr val="hlink"/>
                </a:solidFill>
                <a:hlinkClick r:id="rId4"/>
              </a:rPr>
              <a:t>WebGestalt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5" name="Google Shape;2805;p115"/>
          <p:cNvSpPr txBox="1"/>
          <p:nvPr>
            <p:ph idx="4294967295" type="ctrTitle"/>
          </p:nvPr>
        </p:nvSpPr>
        <p:spPr>
          <a:xfrm>
            <a:off x="76200" y="0"/>
            <a:ext cx="742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</a:t>
            </a:r>
            <a:endParaRPr sz="2500"/>
          </a:p>
        </p:txBody>
      </p:sp>
      <p:sp>
        <p:nvSpPr>
          <p:cNvPr id="2806" name="Google Shape;2806;p115"/>
          <p:cNvSpPr txBox="1"/>
          <p:nvPr/>
        </p:nvSpPr>
        <p:spPr>
          <a:xfrm>
            <a:off x="7503300" y="-12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2807" name="Google Shape;2807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1900" y="36038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3875" y="4704763"/>
            <a:ext cx="327269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115"/>
          <p:cNvSpPr txBox="1"/>
          <p:nvPr/>
        </p:nvSpPr>
        <p:spPr>
          <a:xfrm>
            <a:off x="3756107" y="4704763"/>
            <a:ext cx="69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Plaza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810" name="Google Shape;2810;p115"/>
          <p:cNvPicPr preferRelativeResize="0"/>
          <p:nvPr/>
        </p:nvPicPr>
        <p:blipFill rotWithShape="1">
          <a:blip r:embed="rId9">
            <a:alphaModFix/>
          </a:blip>
          <a:srcRect b="18863" l="8141" r="7754" t="19388"/>
          <a:stretch/>
        </p:blipFill>
        <p:spPr>
          <a:xfrm>
            <a:off x="1291413" y="4772333"/>
            <a:ext cx="360750" cy="264830"/>
          </a:xfrm>
          <a:prstGeom prst="rect">
            <a:avLst/>
          </a:prstGeom>
          <a:noFill/>
          <a:ln>
            <a:noFill/>
          </a:ln>
        </p:spPr>
      </p:pic>
      <p:sp>
        <p:nvSpPr>
          <p:cNvPr id="2811" name="Google Shape;2811;p115"/>
          <p:cNvSpPr txBox="1"/>
          <p:nvPr/>
        </p:nvSpPr>
        <p:spPr>
          <a:xfrm>
            <a:off x="2615950" y="4704763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WebGestalt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812" name="Google Shape;2812;p1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33887" y="4704773"/>
            <a:ext cx="360750" cy="3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Google Shape;2813;p115"/>
          <p:cNvSpPr txBox="1"/>
          <p:nvPr/>
        </p:nvSpPr>
        <p:spPr>
          <a:xfrm>
            <a:off x="4278038" y="4538088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g:profiler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814" name="Google Shape;2814;p1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25062" y="4781988"/>
            <a:ext cx="726938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90828" y="4777087"/>
            <a:ext cx="786164" cy="2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6" name="Google Shape;2816;p115"/>
          <p:cNvSpPr txBox="1"/>
          <p:nvPr/>
        </p:nvSpPr>
        <p:spPr>
          <a:xfrm>
            <a:off x="5328263" y="4565838"/>
            <a:ext cx="131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GeneOntology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17" name="Google Shape;2817;p115"/>
          <p:cNvSpPr txBox="1"/>
          <p:nvPr/>
        </p:nvSpPr>
        <p:spPr>
          <a:xfrm>
            <a:off x="1581408" y="4730475"/>
            <a:ext cx="78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ToppGene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818" name="Google Shape;2818;p115"/>
          <p:cNvCxnSpPr/>
          <p:nvPr/>
        </p:nvCxnSpPr>
        <p:spPr>
          <a:xfrm flipH="1" rot="10800000">
            <a:off x="-21600" y="3418450"/>
            <a:ext cx="9207900" cy="104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9" name="Google Shape;2819;p115"/>
          <p:cNvPicPr preferRelativeResize="0"/>
          <p:nvPr/>
        </p:nvPicPr>
        <p:blipFill rotWithShape="1">
          <a:blip r:embed="rId17">
            <a:alphaModFix/>
          </a:blip>
          <a:srcRect b="0" l="0" r="0" t="42059"/>
          <a:stretch/>
        </p:blipFill>
        <p:spPr>
          <a:xfrm>
            <a:off x="5847775" y="5736524"/>
            <a:ext cx="2788649" cy="13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115"/>
          <p:cNvPicPr preferRelativeResize="0"/>
          <p:nvPr/>
        </p:nvPicPr>
        <p:blipFill rotWithShape="1">
          <a:blip r:embed="rId17">
            <a:alphaModFix/>
          </a:blip>
          <a:srcRect b="59921" l="-3172" r="60926" t="0"/>
          <a:stretch/>
        </p:blipFill>
        <p:spPr>
          <a:xfrm>
            <a:off x="6796624" y="2571762"/>
            <a:ext cx="1806101" cy="14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1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878624" y="4770963"/>
            <a:ext cx="726950" cy="247897"/>
          </a:xfrm>
          <a:prstGeom prst="rect">
            <a:avLst/>
          </a:prstGeom>
          <a:noFill/>
          <a:ln>
            <a:noFill/>
          </a:ln>
        </p:spPr>
      </p:pic>
      <p:sp>
        <p:nvSpPr>
          <p:cNvPr id="2822" name="Google Shape;2822;p115"/>
          <p:cNvSpPr txBox="1"/>
          <p:nvPr/>
        </p:nvSpPr>
        <p:spPr>
          <a:xfrm>
            <a:off x="6631588" y="4538100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9"/>
              </a:rPr>
              <a:t>String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3"/>
          <p:cNvSpPr txBox="1"/>
          <p:nvPr>
            <p:ph type="ctrTitle"/>
          </p:nvPr>
        </p:nvSpPr>
        <p:spPr>
          <a:xfrm>
            <a:off x="76200" y="-30825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Quality control</a:t>
            </a:r>
            <a:endParaRPr sz="2500"/>
          </a:p>
        </p:txBody>
      </p:sp>
      <p:sp>
        <p:nvSpPr>
          <p:cNvPr id="855" name="Google Shape;855;p23"/>
          <p:cNvSpPr txBox="1"/>
          <p:nvPr/>
        </p:nvSpPr>
        <p:spPr>
          <a:xfrm>
            <a:off x="-39675" y="1141425"/>
            <a:ext cx="4111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assembling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PCA: </a:t>
            </a:r>
            <a:r>
              <a:rPr lang="en" sz="1200">
                <a:solidFill>
                  <a:schemeClr val="accent5"/>
                </a:solidFill>
              </a:rPr>
              <a:t>Correlation between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Metadata: </a:t>
            </a:r>
            <a:r>
              <a:rPr lang="en" sz="1200">
                <a:solidFill>
                  <a:schemeClr val="accent5"/>
                </a:solidFill>
              </a:rPr>
              <a:t>Information about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etc…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" name="Google Shape;856;p23"/>
          <p:cNvGrpSpPr/>
          <p:nvPr/>
        </p:nvGrpSpPr>
        <p:grpSpPr>
          <a:xfrm>
            <a:off x="6614750" y="552700"/>
            <a:ext cx="2146550" cy="1877550"/>
            <a:chOff x="6573175" y="218950"/>
            <a:chExt cx="2146550" cy="1877550"/>
          </a:xfrm>
        </p:grpSpPr>
        <p:pic>
          <p:nvPicPr>
            <p:cNvPr id="857" name="Google Shape;857;p23"/>
            <p:cNvPicPr preferRelativeResize="0"/>
            <p:nvPr/>
          </p:nvPicPr>
          <p:blipFill rotWithShape="1">
            <a:blip r:embed="rId3">
              <a:alphaModFix/>
            </a:blip>
            <a:srcRect b="53596" l="0" r="50570" t="0"/>
            <a:stretch/>
          </p:blipFill>
          <p:spPr>
            <a:xfrm>
              <a:off x="6573175" y="218950"/>
              <a:ext cx="2146550" cy="187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23"/>
            <p:cNvSpPr/>
            <p:nvPr/>
          </p:nvSpPr>
          <p:spPr>
            <a:xfrm>
              <a:off x="7081450" y="442900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7105375" y="1331125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7127275" y="39587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 rot="3041022">
              <a:off x="7014494" y="486241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7021675" y="125907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5400000">
              <a:off x="7109975" y="151817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10800000">
              <a:off x="7108925" y="385775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10800000">
              <a:off x="8458975" y="874138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3041022">
              <a:off x="7072244" y="433266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10800000">
              <a:off x="7057725" y="434000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3041022">
              <a:off x="8456294" y="868691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5400000">
              <a:off x="7055800" y="1465200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5400000">
              <a:off x="8454075" y="865950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7064275" y="129660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7062775" y="128942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8457475" y="870850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8458975" y="87415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8458975" y="874150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3"/>
          <p:cNvGrpSpPr/>
          <p:nvPr/>
        </p:nvGrpSpPr>
        <p:grpSpPr>
          <a:xfrm>
            <a:off x="6589075" y="3110775"/>
            <a:ext cx="2197900" cy="1877550"/>
            <a:chOff x="6547500" y="2944000"/>
            <a:chExt cx="2197900" cy="1877550"/>
          </a:xfrm>
        </p:grpSpPr>
        <p:pic>
          <p:nvPicPr>
            <p:cNvPr id="877" name="Google Shape;877;p23"/>
            <p:cNvPicPr preferRelativeResize="0"/>
            <p:nvPr/>
          </p:nvPicPr>
          <p:blipFill rotWithShape="1">
            <a:blip r:embed="rId3">
              <a:alphaModFix/>
            </a:blip>
            <a:srcRect b="0" l="0" r="49390" t="53596"/>
            <a:stretch/>
          </p:blipFill>
          <p:spPr>
            <a:xfrm>
              <a:off x="6547500" y="2944000"/>
              <a:ext cx="2197900" cy="187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p23"/>
            <p:cNvSpPr/>
            <p:nvPr/>
          </p:nvSpPr>
          <p:spPr>
            <a:xfrm rot="10800000">
              <a:off x="7778875" y="3815513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rot="3041022">
              <a:off x="7776194" y="3810066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rot="5400000">
              <a:off x="7773975" y="380732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7777375" y="381222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7778875" y="3815525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7778875" y="381552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10800000">
              <a:off x="8367575" y="3908888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3041022">
              <a:off x="8288244" y="3475041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5400000">
              <a:off x="7052825" y="332247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7320075" y="409832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7235925" y="427870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8342675" y="395337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rot="10800000">
              <a:off x="8431875" y="3927338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8399250" y="399622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7280475" y="417920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7286425" y="4182150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 rot="5400000">
              <a:off x="6989400" y="312812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 rot="3041022">
              <a:off x="8352144" y="3317816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6" name="Google Shape;896;p23"/>
          <p:cNvSpPr txBox="1"/>
          <p:nvPr/>
        </p:nvSpPr>
        <p:spPr>
          <a:xfrm>
            <a:off x="6876100" y="124525"/>
            <a:ext cx="18090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Hints of the context</a:t>
            </a:r>
            <a:endParaRPr/>
          </a:p>
        </p:txBody>
      </p:sp>
      <p:grpSp>
        <p:nvGrpSpPr>
          <p:cNvPr id="897" name="Google Shape;897;p23"/>
          <p:cNvGrpSpPr/>
          <p:nvPr/>
        </p:nvGrpSpPr>
        <p:grpSpPr>
          <a:xfrm>
            <a:off x="7006330" y="2451675"/>
            <a:ext cx="1700945" cy="560450"/>
            <a:chOff x="6974930" y="2255675"/>
            <a:chExt cx="1700945" cy="560450"/>
          </a:xfrm>
        </p:grpSpPr>
        <p:sp>
          <p:nvSpPr>
            <p:cNvPr id="898" name="Google Shape;898;p23"/>
            <p:cNvSpPr/>
            <p:nvPr/>
          </p:nvSpPr>
          <p:spPr>
            <a:xfrm>
              <a:off x="6981425" y="2328600"/>
              <a:ext cx="84000" cy="867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7940350" y="2332525"/>
              <a:ext cx="84000" cy="70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3"/>
            <p:cNvSpPr txBox="1"/>
            <p:nvPr/>
          </p:nvSpPr>
          <p:spPr>
            <a:xfrm>
              <a:off x="7006550" y="2255675"/>
              <a:ext cx="5406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Leaf_CT</a:t>
              </a:r>
              <a:endParaRPr sz="700"/>
            </a:p>
          </p:txBody>
        </p:sp>
        <p:sp>
          <p:nvSpPr>
            <p:cNvPr id="901" name="Google Shape;901;p23"/>
            <p:cNvSpPr txBox="1"/>
            <p:nvPr/>
          </p:nvSpPr>
          <p:spPr>
            <a:xfrm>
              <a:off x="7965475" y="2256875"/>
              <a:ext cx="624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Root_CT</a:t>
              </a:r>
              <a:endParaRPr sz="700"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6974930" y="2498468"/>
              <a:ext cx="96900" cy="942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 txBox="1"/>
            <p:nvPr/>
          </p:nvSpPr>
          <p:spPr>
            <a:xfrm>
              <a:off x="7002288" y="2437725"/>
              <a:ext cx="690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Leaf_Drouth</a:t>
              </a:r>
              <a:endParaRPr sz="700"/>
            </a:p>
          </p:txBody>
        </p:sp>
        <p:sp>
          <p:nvSpPr>
            <p:cNvPr id="904" name="Google Shape;904;p23"/>
            <p:cNvSpPr/>
            <p:nvPr/>
          </p:nvSpPr>
          <p:spPr>
            <a:xfrm rot="2943897">
              <a:off x="7935613" y="2493226"/>
              <a:ext cx="83791" cy="8655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 rot="5400000">
              <a:off x="6982900" y="2667747"/>
              <a:ext cx="81050" cy="79875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 rot="10800000">
              <a:off x="7940338" y="2669238"/>
              <a:ext cx="84000" cy="70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 txBox="1"/>
            <p:nvPr/>
          </p:nvSpPr>
          <p:spPr>
            <a:xfrm>
              <a:off x="7965475" y="2428288"/>
              <a:ext cx="7104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Root_Drouth</a:t>
              </a:r>
              <a:endParaRPr sz="700"/>
            </a:p>
          </p:txBody>
        </p:sp>
        <p:sp>
          <p:nvSpPr>
            <p:cNvPr id="908" name="Google Shape;908;p23"/>
            <p:cNvSpPr txBox="1"/>
            <p:nvPr/>
          </p:nvSpPr>
          <p:spPr>
            <a:xfrm>
              <a:off x="7006538" y="2599838"/>
              <a:ext cx="561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Leaf_Salt</a:t>
              </a:r>
              <a:endParaRPr sz="700"/>
            </a:p>
          </p:txBody>
        </p:sp>
        <p:sp>
          <p:nvSpPr>
            <p:cNvPr id="909" name="Google Shape;909;p23"/>
            <p:cNvSpPr txBox="1"/>
            <p:nvPr/>
          </p:nvSpPr>
          <p:spPr>
            <a:xfrm>
              <a:off x="7979700" y="2600425"/>
              <a:ext cx="624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Root_Salt</a:t>
              </a:r>
              <a:endParaRPr sz="700"/>
            </a:p>
          </p:txBody>
        </p:sp>
      </p:grpSp>
      <p:grpSp>
        <p:nvGrpSpPr>
          <p:cNvPr id="910" name="Google Shape;910;p23"/>
          <p:cNvGrpSpPr/>
          <p:nvPr/>
        </p:nvGrpSpPr>
        <p:grpSpPr>
          <a:xfrm>
            <a:off x="2445614" y="2003323"/>
            <a:ext cx="3377976" cy="2985036"/>
            <a:chOff x="3881975" y="270750"/>
            <a:chExt cx="2395048" cy="2108225"/>
          </a:xfrm>
        </p:grpSpPr>
        <p:grpSp>
          <p:nvGrpSpPr>
            <p:cNvPr id="911" name="Google Shape;911;p23"/>
            <p:cNvGrpSpPr/>
            <p:nvPr/>
          </p:nvGrpSpPr>
          <p:grpSpPr>
            <a:xfrm>
              <a:off x="4330763" y="1569875"/>
              <a:ext cx="1336200" cy="608313"/>
              <a:chOff x="4663163" y="703113"/>
              <a:chExt cx="1336200" cy="608313"/>
            </a:xfrm>
          </p:grpSpPr>
          <p:cxnSp>
            <p:nvCxnSpPr>
              <p:cNvPr id="912" name="Google Shape;912;p23"/>
              <p:cNvCxnSpPr/>
              <p:nvPr/>
            </p:nvCxnSpPr>
            <p:spPr>
              <a:xfrm>
                <a:off x="4663163" y="1310225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23"/>
              <p:cNvCxnSpPr/>
              <p:nvPr/>
            </p:nvCxnSpPr>
            <p:spPr>
              <a:xfrm>
                <a:off x="4663163" y="1156850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23"/>
              <p:cNvCxnSpPr/>
              <p:nvPr/>
            </p:nvCxnSpPr>
            <p:spPr>
              <a:xfrm>
                <a:off x="4663163" y="998613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23"/>
              <p:cNvCxnSpPr/>
              <p:nvPr/>
            </p:nvCxnSpPr>
            <p:spPr>
              <a:xfrm>
                <a:off x="4663163" y="850875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23"/>
              <p:cNvCxnSpPr/>
              <p:nvPr/>
            </p:nvCxnSpPr>
            <p:spPr>
              <a:xfrm>
                <a:off x="4663163" y="703113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17" name="Google Shape;917;p23"/>
            <p:cNvGrpSpPr/>
            <p:nvPr/>
          </p:nvGrpSpPr>
          <p:grpSpPr>
            <a:xfrm>
              <a:off x="4358363" y="703113"/>
              <a:ext cx="1336200" cy="608313"/>
              <a:chOff x="4663163" y="703113"/>
              <a:chExt cx="1336200" cy="608313"/>
            </a:xfrm>
          </p:grpSpPr>
          <p:cxnSp>
            <p:nvCxnSpPr>
              <p:cNvPr id="918" name="Google Shape;918;p23"/>
              <p:cNvCxnSpPr/>
              <p:nvPr/>
            </p:nvCxnSpPr>
            <p:spPr>
              <a:xfrm>
                <a:off x="4663163" y="1310225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9" name="Google Shape;919;p23"/>
              <p:cNvCxnSpPr/>
              <p:nvPr/>
            </p:nvCxnSpPr>
            <p:spPr>
              <a:xfrm>
                <a:off x="4663163" y="1156850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23"/>
              <p:cNvCxnSpPr/>
              <p:nvPr/>
            </p:nvCxnSpPr>
            <p:spPr>
              <a:xfrm>
                <a:off x="4663163" y="998613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1" name="Google Shape;921;p23"/>
              <p:cNvCxnSpPr/>
              <p:nvPr/>
            </p:nvCxnSpPr>
            <p:spPr>
              <a:xfrm>
                <a:off x="4663163" y="850875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2" name="Google Shape;922;p23"/>
              <p:cNvCxnSpPr/>
              <p:nvPr/>
            </p:nvCxnSpPr>
            <p:spPr>
              <a:xfrm>
                <a:off x="4663163" y="703113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923" name="Google Shape;923;p23"/>
            <p:cNvSpPr/>
            <p:nvPr/>
          </p:nvSpPr>
          <p:spPr>
            <a:xfrm>
              <a:off x="4422250" y="1165600"/>
              <a:ext cx="59700" cy="2016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4" name="Google Shape;924;p23"/>
            <p:cNvCxnSpPr/>
            <p:nvPr/>
          </p:nvCxnSpPr>
          <p:spPr>
            <a:xfrm>
              <a:off x="4302713" y="1367500"/>
              <a:ext cx="13362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5" name="Google Shape;925;p23"/>
            <p:cNvCxnSpPr/>
            <p:nvPr/>
          </p:nvCxnSpPr>
          <p:spPr>
            <a:xfrm>
              <a:off x="4344563" y="603975"/>
              <a:ext cx="0" cy="80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6" name="Google Shape;926;p23"/>
            <p:cNvSpPr txBox="1"/>
            <p:nvPr/>
          </p:nvSpPr>
          <p:spPr>
            <a:xfrm>
              <a:off x="4422775" y="1368800"/>
              <a:ext cx="2628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ct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4524325" y="1315075"/>
              <a:ext cx="59700" cy="519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4626393" y="738300"/>
              <a:ext cx="59700" cy="6288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 txBox="1"/>
            <p:nvPr/>
          </p:nvSpPr>
          <p:spPr>
            <a:xfrm>
              <a:off x="5117775" y="1368800"/>
              <a:ext cx="3957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salt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930" name="Google Shape;930;p23"/>
            <p:cNvSpPr txBox="1"/>
            <p:nvPr/>
          </p:nvSpPr>
          <p:spPr>
            <a:xfrm>
              <a:off x="4701375" y="1369100"/>
              <a:ext cx="4758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drought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4838900" y="1141425"/>
              <a:ext cx="59700" cy="2256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4940975" y="1334700"/>
              <a:ext cx="59700" cy="321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5043050" y="696200"/>
              <a:ext cx="59700" cy="6708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5183700" y="1176100"/>
              <a:ext cx="59700" cy="1911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5285775" y="1334825"/>
              <a:ext cx="59700" cy="321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5387850" y="738200"/>
              <a:ext cx="59700" cy="6288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422250" y="2036738"/>
              <a:ext cx="59700" cy="2139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8" name="Google Shape;938;p23"/>
            <p:cNvCxnSpPr/>
            <p:nvPr/>
          </p:nvCxnSpPr>
          <p:spPr>
            <a:xfrm>
              <a:off x="4302713" y="2251075"/>
              <a:ext cx="13362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9" name="Google Shape;939;p23"/>
            <p:cNvCxnSpPr/>
            <p:nvPr/>
          </p:nvCxnSpPr>
          <p:spPr>
            <a:xfrm>
              <a:off x="4344563" y="1487550"/>
              <a:ext cx="0" cy="80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0" name="Google Shape;940;p23"/>
            <p:cNvSpPr txBox="1"/>
            <p:nvPr/>
          </p:nvSpPr>
          <p:spPr>
            <a:xfrm>
              <a:off x="4422775" y="2252375"/>
              <a:ext cx="2628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ct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4524325" y="2229250"/>
              <a:ext cx="59700" cy="2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4626400" y="1555950"/>
              <a:ext cx="59700" cy="6948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 txBox="1"/>
            <p:nvPr/>
          </p:nvSpPr>
          <p:spPr>
            <a:xfrm>
              <a:off x="5117775" y="2252375"/>
              <a:ext cx="3957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salt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944" name="Google Shape;944;p23"/>
            <p:cNvSpPr txBox="1"/>
            <p:nvPr/>
          </p:nvSpPr>
          <p:spPr>
            <a:xfrm>
              <a:off x="4701375" y="2252675"/>
              <a:ext cx="4758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drought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4838900" y="2059625"/>
              <a:ext cx="59700" cy="1911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940975" y="2218425"/>
              <a:ext cx="59700" cy="321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043050" y="1599025"/>
              <a:ext cx="59700" cy="6516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183700" y="2049125"/>
              <a:ext cx="59700" cy="2016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5285775" y="2198600"/>
              <a:ext cx="59700" cy="519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87850" y="1579900"/>
              <a:ext cx="59700" cy="6708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 txBox="1"/>
            <p:nvPr/>
          </p:nvSpPr>
          <p:spPr>
            <a:xfrm>
              <a:off x="4422250" y="486525"/>
              <a:ext cx="3234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R1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952" name="Google Shape;952;p23"/>
            <p:cNvSpPr txBox="1"/>
            <p:nvPr/>
          </p:nvSpPr>
          <p:spPr>
            <a:xfrm>
              <a:off x="4745662" y="487113"/>
              <a:ext cx="3234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R2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953" name="Google Shape;953;p23"/>
            <p:cNvSpPr txBox="1"/>
            <p:nvPr/>
          </p:nvSpPr>
          <p:spPr>
            <a:xfrm>
              <a:off x="5056325" y="486513"/>
              <a:ext cx="3234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R3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954" name="Google Shape;954;p23"/>
            <p:cNvSpPr txBox="1"/>
            <p:nvPr/>
          </p:nvSpPr>
          <p:spPr>
            <a:xfrm rot="-5400000">
              <a:off x="3069725" y="1083000"/>
              <a:ext cx="20733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</a:rPr>
                <a:t>Sample quantification</a:t>
              </a:r>
              <a:endParaRPr sz="1200">
                <a:solidFill>
                  <a:srgbClr val="434343"/>
                </a:solidFill>
              </a:endParaRPr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4685950" y="510700"/>
              <a:ext cx="59700" cy="519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4996625" y="510700"/>
              <a:ext cx="59700" cy="519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307300" y="510700"/>
              <a:ext cx="59700" cy="519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8" name="Google Shape;95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07185" y="835353"/>
              <a:ext cx="448800" cy="344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01225" y="1569886"/>
              <a:ext cx="475798" cy="4826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0" name="Google Shape;9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106" y="2216161"/>
            <a:ext cx="305850" cy="23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797" y="2178157"/>
            <a:ext cx="305850" cy="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23"/>
          <p:cNvSpPr txBox="1"/>
          <p:nvPr/>
        </p:nvSpPr>
        <p:spPr>
          <a:xfrm>
            <a:off x="402725" y="4851000"/>
            <a:ext cx="414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https://www.ncbi.nlm.nih.gov/bioproject/?term=PRJNA282367</a:t>
            </a:r>
            <a:r>
              <a:rPr lang="en" sz="700">
                <a:solidFill>
                  <a:schemeClr val="dk2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4"/>
          <p:cNvSpPr txBox="1"/>
          <p:nvPr/>
        </p:nvSpPr>
        <p:spPr>
          <a:xfrm>
            <a:off x="-39675" y="1141425"/>
            <a:ext cx="4111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assembling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PCA: </a:t>
            </a:r>
            <a:r>
              <a:rPr lang="en" sz="1200">
                <a:solidFill>
                  <a:schemeClr val="accent5"/>
                </a:solidFill>
              </a:rPr>
              <a:t>Correlation between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Metadata: </a:t>
            </a:r>
            <a:r>
              <a:rPr lang="en" sz="1200">
                <a:solidFill>
                  <a:schemeClr val="accent5"/>
                </a:solidFill>
              </a:rPr>
              <a:t>Information about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etc…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24"/>
          <p:cNvSpPr txBox="1"/>
          <p:nvPr/>
        </p:nvSpPr>
        <p:spPr>
          <a:xfrm>
            <a:off x="422700" y="4845100"/>
            <a:ext cx="6423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https://www.frontiersin.org/articles/10.3389/fgene.2020.00011/full</a:t>
            </a:r>
            <a:r>
              <a:rPr lang="en" sz="700">
                <a:solidFill>
                  <a:schemeClr val="dk2"/>
                </a:solidFill>
              </a:rPr>
              <a:t> /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https://www.ebi.ac.uk/biostudies/arrayexpress/studies/E-GEOD-52778#Protocols</a:t>
            </a:r>
            <a:r>
              <a:rPr lang="en" sz="700">
                <a:solidFill>
                  <a:schemeClr val="dk2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</p:txBody>
      </p:sp>
      <p:graphicFrame>
        <p:nvGraphicFramePr>
          <p:cNvPr id="969" name="Google Shape;969;p24"/>
          <p:cNvGraphicFramePr/>
          <p:nvPr/>
        </p:nvGraphicFramePr>
        <p:xfrm>
          <a:off x="561113" y="301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{A6404705-B55C-422E-AC19-D33B76972993}</a:tableStyleId>
              </a:tblPr>
              <a:tblGrid>
                <a:gridCol w="596250"/>
                <a:gridCol w="1012875"/>
                <a:gridCol w="887850"/>
                <a:gridCol w="890400"/>
                <a:gridCol w="795525"/>
                <a:gridCol w="1070700"/>
              </a:tblGrid>
              <a:tr h="253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Tissue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Treatment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Organism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Acession n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Condition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treatment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Lungs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Untreated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Homo sapiens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E-GEOD-52778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Asthma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stress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Lungs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Albuterol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Homo sapiens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E-GEOD-52778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Asthma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1μM for 18h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Lungs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Dexamethasone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Homo sapiens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E-GEOD-52778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Asthma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1μM for 18h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Lungs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Alb + Dex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Homo sapiens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E-GEOD-52778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Asthma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1μM for 18h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70" name="Google Shape;970;p24"/>
          <p:cNvCxnSpPr/>
          <p:nvPr/>
        </p:nvCxnSpPr>
        <p:spPr>
          <a:xfrm>
            <a:off x="402725" y="3250850"/>
            <a:ext cx="54120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24"/>
          <p:cNvCxnSpPr/>
          <p:nvPr/>
        </p:nvCxnSpPr>
        <p:spPr>
          <a:xfrm>
            <a:off x="402725" y="4755100"/>
            <a:ext cx="54120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24"/>
          <p:cNvSpPr txBox="1"/>
          <p:nvPr>
            <p:ph type="ctrTitle"/>
          </p:nvPr>
        </p:nvSpPr>
        <p:spPr>
          <a:xfrm>
            <a:off x="76200" y="-30825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Quality control </a:t>
            </a:r>
            <a:r>
              <a:rPr lang="en" sz="1800"/>
              <a:t>→ another example</a:t>
            </a:r>
            <a:endParaRPr sz="1800"/>
          </a:p>
        </p:txBody>
      </p:sp>
      <p:grpSp>
        <p:nvGrpSpPr>
          <p:cNvPr id="973" name="Google Shape;973;p24"/>
          <p:cNvGrpSpPr/>
          <p:nvPr/>
        </p:nvGrpSpPr>
        <p:grpSpPr>
          <a:xfrm>
            <a:off x="6915005" y="4029975"/>
            <a:ext cx="1700945" cy="397750"/>
            <a:chOff x="6966830" y="2451675"/>
            <a:chExt cx="1700945" cy="397750"/>
          </a:xfrm>
        </p:grpSpPr>
        <p:sp>
          <p:nvSpPr>
            <p:cNvPr id="974" name="Google Shape;974;p24"/>
            <p:cNvSpPr/>
            <p:nvPr/>
          </p:nvSpPr>
          <p:spPr>
            <a:xfrm>
              <a:off x="6973325" y="2524600"/>
              <a:ext cx="84000" cy="867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7932250" y="2528525"/>
              <a:ext cx="84000" cy="70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4"/>
            <p:cNvSpPr txBox="1"/>
            <p:nvPr/>
          </p:nvSpPr>
          <p:spPr>
            <a:xfrm>
              <a:off x="6998450" y="2451675"/>
              <a:ext cx="690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Untreated</a:t>
              </a:r>
              <a:endParaRPr sz="700"/>
            </a:p>
          </p:txBody>
        </p:sp>
        <p:sp>
          <p:nvSpPr>
            <p:cNvPr id="977" name="Google Shape;977;p24"/>
            <p:cNvSpPr txBox="1"/>
            <p:nvPr/>
          </p:nvSpPr>
          <p:spPr>
            <a:xfrm>
              <a:off x="7957375" y="2452875"/>
              <a:ext cx="624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Dex</a:t>
              </a:r>
              <a:endParaRPr sz="700"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966830" y="2694468"/>
              <a:ext cx="96900" cy="942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4"/>
            <p:cNvSpPr txBox="1"/>
            <p:nvPr/>
          </p:nvSpPr>
          <p:spPr>
            <a:xfrm>
              <a:off x="6994188" y="2633725"/>
              <a:ext cx="690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Alb</a:t>
              </a:r>
              <a:endParaRPr sz="700"/>
            </a:p>
          </p:txBody>
        </p:sp>
        <p:sp>
          <p:nvSpPr>
            <p:cNvPr id="980" name="Google Shape;980;p24"/>
            <p:cNvSpPr/>
            <p:nvPr/>
          </p:nvSpPr>
          <p:spPr>
            <a:xfrm rot="2943897">
              <a:off x="7927513" y="2689226"/>
              <a:ext cx="83791" cy="86557"/>
            </a:xfrm>
            <a:prstGeom prst="plus">
              <a:avLst>
                <a:gd fmla="val 42551" name="adj"/>
              </a:avLst>
            </a:prstGeom>
            <a:solidFill>
              <a:srgbClr val="8A2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4"/>
            <p:cNvSpPr txBox="1"/>
            <p:nvPr/>
          </p:nvSpPr>
          <p:spPr>
            <a:xfrm>
              <a:off x="7957375" y="2624288"/>
              <a:ext cx="7104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Alb_Dex</a:t>
              </a:r>
              <a:endParaRPr sz="700"/>
            </a:p>
          </p:txBody>
        </p:sp>
      </p:grpSp>
      <p:grpSp>
        <p:nvGrpSpPr>
          <p:cNvPr id="982" name="Google Shape;982;p24"/>
          <p:cNvGrpSpPr/>
          <p:nvPr/>
        </p:nvGrpSpPr>
        <p:grpSpPr>
          <a:xfrm>
            <a:off x="6423725" y="2200750"/>
            <a:ext cx="2078724" cy="1905301"/>
            <a:chOff x="6606375" y="546375"/>
            <a:chExt cx="2078724" cy="1905301"/>
          </a:xfrm>
        </p:grpSpPr>
        <p:pic>
          <p:nvPicPr>
            <p:cNvPr id="983" name="Google Shape;983;p24"/>
            <p:cNvPicPr preferRelativeResize="0"/>
            <p:nvPr/>
          </p:nvPicPr>
          <p:blipFill rotWithShape="1">
            <a:blip r:embed="rId5">
              <a:alphaModFix/>
            </a:blip>
            <a:srcRect b="50387" l="518" r="47605" t="5551"/>
            <a:stretch/>
          </p:blipFill>
          <p:spPr>
            <a:xfrm>
              <a:off x="6606375" y="546375"/>
              <a:ext cx="2078724" cy="1905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4" name="Google Shape;984;p24"/>
            <p:cNvSpPr/>
            <p:nvPr/>
          </p:nvSpPr>
          <p:spPr>
            <a:xfrm>
              <a:off x="8434225" y="1449800"/>
              <a:ext cx="40200" cy="399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8481750" y="1574900"/>
              <a:ext cx="40200" cy="399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8527825" y="1541950"/>
              <a:ext cx="40200" cy="399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8341175" y="1149850"/>
              <a:ext cx="40200" cy="399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7627800" y="1694275"/>
              <a:ext cx="56400" cy="528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7988650" y="883525"/>
              <a:ext cx="49200" cy="477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 rot="2946059">
              <a:off x="7925126" y="1257405"/>
              <a:ext cx="56359" cy="54440"/>
            </a:xfrm>
            <a:prstGeom prst="plus">
              <a:avLst>
                <a:gd fmla="val 42551" name="adj"/>
              </a:avLst>
            </a:prstGeom>
            <a:solidFill>
              <a:srgbClr val="934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7664350" y="1833800"/>
              <a:ext cx="56400" cy="528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7571400" y="1763100"/>
              <a:ext cx="56400" cy="528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7342950" y="1781000"/>
              <a:ext cx="56400" cy="528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8143800" y="1115000"/>
              <a:ext cx="49200" cy="477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7684200" y="1511250"/>
              <a:ext cx="49200" cy="477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7061325" y="685725"/>
              <a:ext cx="49200" cy="477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 rot="2946059">
              <a:off x="7939921" y="1351049"/>
              <a:ext cx="56359" cy="58052"/>
            </a:xfrm>
            <a:prstGeom prst="plus">
              <a:avLst>
                <a:gd fmla="val 42551" name="adj"/>
              </a:avLst>
            </a:prstGeom>
            <a:solidFill>
              <a:srgbClr val="934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 rot="2946059">
              <a:off x="7724251" y="1501630"/>
              <a:ext cx="56359" cy="54440"/>
            </a:xfrm>
            <a:prstGeom prst="plus">
              <a:avLst>
                <a:gd fmla="val 42551" name="adj"/>
              </a:avLst>
            </a:prstGeom>
            <a:solidFill>
              <a:srgbClr val="934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 rot="2946059">
              <a:off x="7444726" y="1423330"/>
              <a:ext cx="56359" cy="54440"/>
            </a:xfrm>
            <a:prstGeom prst="plus">
              <a:avLst>
                <a:gd fmla="val 42551" name="adj"/>
              </a:avLst>
            </a:prstGeom>
            <a:solidFill>
              <a:srgbClr val="934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0" name="Google Shape;1000;p24"/>
          <p:cNvPicPr preferRelativeResize="0"/>
          <p:nvPr/>
        </p:nvPicPr>
        <p:blipFill rotWithShape="1">
          <a:blip r:embed="rId6">
            <a:alphaModFix/>
          </a:blip>
          <a:srcRect b="53957" l="45507" r="0" t="-7476"/>
          <a:stretch/>
        </p:blipFill>
        <p:spPr>
          <a:xfrm rot="636549">
            <a:off x="7811963" y="1448947"/>
            <a:ext cx="1005386" cy="1011154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5"/>
          <p:cNvSpPr txBox="1"/>
          <p:nvPr/>
        </p:nvSpPr>
        <p:spPr>
          <a:xfrm>
            <a:off x="-39675" y="1141425"/>
            <a:ext cx="4111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assembling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PCA: </a:t>
            </a:r>
            <a:r>
              <a:rPr lang="en" sz="1200">
                <a:solidFill>
                  <a:schemeClr val="accent5"/>
                </a:solidFill>
              </a:rPr>
              <a:t>Correlation between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Metadata: </a:t>
            </a:r>
            <a:r>
              <a:rPr lang="en" sz="1200">
                <a:solidFill>
                  <a:schemeClr val="accent5"/>
                </a:solidFill>
              </a:rPr>
              <a:t>Information about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etc…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5"/>
          <p:cNvSpPr txBox="1"/>
          <p:nvPr/>
        </p:nvSpPr>
        <p:spPr>
          <a:xfrm>
            <a:off x="422700" y="4845100"/>
            <a:ext cx="6423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https://www.frontiersin.org/articles/10.3389/fgene.2020.00011/full</a:t>
            </a:r>
            <a:r>
              <a:rPr lang="en" sz="700">
                <a:solidFill>
                  <a:schemeClr val="dk2"/>
                </a:solidFill>
              </a:rPr>
              <a:t> /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https://www.ebi.ac.uk/biostudies/arrayexpress/studies/E-GEOD-52778#Protocols</a:t>
            </a:r>
            <a:r>
              <a:rPr lang="en" sz="700">
                <a:solidFill>
                  <a:schemeClr val="dk2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</p:txBody>
      </p:sp>
      <p:grpSp>
        <p:nvGrpSpPr>
          <p:cNvPr id="1007" name="Google Shape;1007;p25"/>
          <p:cNvGrpSpPr/>
          <p:nvPr/>
        </p:nvGrpSpPr>
        <p:grpSpPr>
          <a:xfrm>
            <a:off x="6915005" y="4029975"/>
            <a:ext cx="1700945" cy="397750"/>
            <a:chOff x="6966830" y="2451675"/>
            <a:chExt cx="1700945" cy="397750"/>
          </a:xfrm>
        </p:grpSpPr>
        <p:sp>
          <p:nvSpPr>
            <p:cNvPr id="1008" name="Google Shape;1008;p25"/>
            <p:cNvSpPr/>
            <p:nvPr/>
          </p:nvSpPr>
          <p:spPr>
            <a:xfrm>
              <a:off x="6973325" y="2524600"/>
              <a:ext cx="84000" cy="867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7932250" y="2528525"/>
              <a:ext cx="84000" cy="70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5"/>
            <p:cNvSpPr txBox="1"/>
            <p:nvPr/>
          </p:nvSpPr>
          <p:spPr>
            <a:xfrm>
              <a:off x="6998450" y="2451675"/>
              <a:ext cx="690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Untreated</a:t>
              </a:r>
              <a:endParaRPr sz="700"/>
            </a:p>
          </p:txBody>
        </p:sp>
        <p:sp>
          <p:nvSpPr>
            <p:cNvPr id="1011" name="Google Shape;1011;p25"/>
            <p:cNvSpPr txBox="1"/>
            <p:nvPr/>
          </p:nvSpPr>
          <p:spPr>
            <a:xfrm>
              <a:off x="7957375" y="2452875"/>
              <a:ext cx="624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Dex</a:t>
              </a:r>
              <a:endParaRPr sz="700"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6966830" y="2694468"/>
              <a:ext cx="96900" cy="942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5"/>
            <p:cNvSpPr txBox="1"/>
            <p:nvPr/>
          </p:nvSpPr>
          <p:spPr>
            <a:xfrm>
              <a:off x="6994188" y="2633725"/>
              <a:ext cx="690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Alb</a:t>
              </a:r>
              <a:endParaRPr sz="700"/>
            </a:p>
          </p:txBody>
        </p:sp>
        <p:sp>
          <p:nvSpPr>
            <p:cNvPr id="1014" name="Google Shape;1014;p25"/>
            <p:cNvSpPr/>
            <p:nvPr/>
          </p:nvSpPr>
          <p:spPr>
            <a:xfrm rot="2943897">
              <a:off x="7927513" y="2689226"/>
              <a:ext cx="83791" cy="86557"/>
            </a:xfrm>
            <a:prstGeom prst="plus">
              <a:avLst>
                <a:gd fmla="val 42551" name="adj"/>
              </a:avLst>
            </a:prstGeom>
            <a:solidFill>
              <a:srgbClr val="8A2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5"/>
            <p:cNvSpPr txBox="1"/>
            <p:nvPr/>
          </p:nvSpPr>
          <p:spPr>
            <a:xfrm>
              <a:off x="7957375" y="2624288"/>
              <a:ext cx="7104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Alb_Dex</a:t>
              </a:r>
              <a:endParaRPr sz="700"/>
            </a:p>
          </p:txBody>
        </p:sp>
      </p:grpSp>
      <p:grpSp>
        <p:nvGrpSpPr>
          <p:cNvPr id="1016" name="Google Shape;1016;p25"/>
          <p:cNvGrpSpPr/>
          <p:nvPr/>
        </p:nvGrpSpPr>
        <p:grpSpPr>
          <a:xfrm>
            <a:off x="6423725" y="2200750"/>
            <a:ext cx="2078724" cy="1905301"/>
            <a:chOff x="6606375" y="546375"/>
            <a:chExt cx="2078724" cy="1905301"/>
          </a:xfrm>
        </p:grpSpPr>
        <p:pic>
          <p:nvPicPr>
            <p:cNvPr id="1017" name="Google Shape;1017;p25"/>
            <p:cNvPicPr preferRelativeResize="0"/>
            <p:nvPr/>
          </p:nvPicPr>
          <p:blipFill rotWithShape="1">
            <a:blip r:embed="rId5">
              <a:alphaModFix/>
            </a:blip>
            <a:srcRect b="50387" l="518" r="47605" t="5551"/>
            <a:stretch/>
          </p:blipFill>
          <p:spPr>
            <a:xfrm>
              <a:off x="6606375" y="546375"/>
              <a:ext cx="2078724" cy="1905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8" name="Google Shape;1018;p25"/>
            <p:cNvSpPr/>
            <p:nvPr/>
          </p:nvSpPr>
          <p:spPr>
            <a:xfrm>
              <a:off x="8434225" y="1449800"/>
              <a:ext cx="40200" cy="399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8481750" y="1574900"/>
              <a:ext cx="40200" cy="399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8527825" y="1541950"/>
              <a:ext cx="40200" cy="399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8341175" y="1149850"/>
              <a:ext cx="40200" cy="399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7627800" y="1694275"/>
              <a:ext cx="56400" cy="528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7988650" y="883525"/>
              <a:ext cx="49200" cy="477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5"/>
            <p:cNvSpPr/>
            <p:nvPr/>
          </p:nvSpPr>
          <p:spPr>
            <a:xfrm rot="2946059">
              <a:off x="7925126" y="1257405"/>
              <a:ext cx="56359" cy="54440"/>
            </a:xfrm>
            <a:prstGeom prst="plus">
              <a:avLst>
                <a:gd fmla="val 42551" name="adj"/>
              </a:avLst>
            </a:prstGeom>
            <a:solidFill>
              <a:srgbClr val="934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7664350" y="1833800"/>
              <a:ext cx="56400" cy="528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7571400" y="1763100"/>
              <a:ext cx="56400" cy="528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7342950" y="1781000"/>
              <a:ext cx="56400" cy="528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8143800" y="1115000"/>
              <a:ext cx="49200" cy="477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7684200" y="1511250"/>
              <a:ext cx="49200" cy="477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7061325" y="685725"/>
              <a:ext cx="49200" cy="47700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 rot="2946059">
              <a:off x="7939921" y="1351049"/>
              <a:ext cx="56359" cy="58052"/>
            </a:xfrm>
            <a:prstGeom prst="plus">
              <a:avLst>
                <a:gd fmla="val 42551" name="adj"/>
              </a:avLst>
            </a:prstGeom>
            <a:solidFill>
              <a:srgbClr val="934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 rot="2946059">
              <a:off x="7724251" y="1501630"/>
              <a:ext cx="56359" cy="54440"/>
            </a:xfrm>
            <a:prstGeom prst="plus">
              <a:avLst>
                <a:gd fmla="val 42551" name="adj"/>
              </a:avLst>
            </a:prstGeom>
            <a:solidFill>
              <a:srgbClr val="934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 rot="2946059">
              <a:off x="7444726" y="1423330"/>
              <a:ext cx="56359" cy="54440"/>
            </a:xfrm>
            <a:prstGeom prst="plus">
              <a:avLst>
                <a:gd fmla="val 42551" name="adj"/>
              </a:avLst>
            </a:prstGeom>
            <a:solidFill>
              <a:srgbClr val="934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25"/>
          <p:cNvSpPr txBox="1"/>
          <p:nvPr>
            <p:ph type="ctrTitle"/>
          </p:nvPr>
        </p:nvSpPr>
        <p:spPr>
          <a:xfrm>
            <a:off x="76200" y="-30825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Quality control </a:t>
            </a:r>
            <a:r>
              <a:rPr lang="en" sz="1800"/>
              <a:t>→ another example</a:t>
            </a:r>
            <a:endParaRPr sz="1800"/>
          </a:p>
        </p:txBody>
      </p:sp>
      <p:pic>
        <p:nvPicPr>
          <p:cNvPr id="1035" name="Google Shape;1035;p25"/>
          <p:cNvPicPr preferRelativeResize="0"/>
          <p:nvPr/>
        </p:nvPicPr>
        <p:blipFill rotWithShape="1">
          <a:blip r:embed="rId6">
            <a:alphaModFix/>
          </a:blip>
          <a:srcRect b="53957" l="45507" r="0" t="-7476"/>
          <a:stretch/>
        </p:blipFill>
        <p:spPr>
          <a:xfrm rot="636549">
            <a:off x="7811963" y="1448947"/>
            <a:ext cx="1005386" cy="1011154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36" name="Google Shape;1036;p25"/>
          <p:cNvGrpSpPr/>
          <p:nvPr/>
        </p:nvGrpSpPr>
        <p:grpSpPr>
          <a:xfrm>
            <a:off x="1218169" y="2535301"/>
            <a:ext cx="3856559" cy="2101226"/>
            <a:chOff x="485900" y="2713601"/>
            <a:chExt cx="3073200" cy="1422824"/>
          </a:xfrm>
        </p:grpSpPr>
        <p:grpSp>
          <p:nvGrpSpPr>
            <p:cNvPr id="1037" name="Google Shape;1037;p25"/>
            <p:cNvGrpSpPr/>
            <p:nvPr/>
          </p:nvGrpSpPr>
          <p:grpSpPr>
            <a:xfrm>
              <a:off x="542912" y="3013832"/>
              <a:ext cx="2929886" cy="861310"/>
              <a:chOff x="4663163" y="703113"/>
              <a:chExt cx="1336200" cy="608313"/>
            </a:xfrm>
          </p:grpSpPr>
          <p:cxnSp>
            <p:nvCxnSpPr>
              <p:cNvPr id="1038" name="Google Shape;1038;p25"/>
              <p:cNvCxnSpPr/>
              <p:nvPr/>
            </p:nvCxnSpPr>
            <p:spPr>
              <a:xfrm>
                <a:off x="4663163" y="1310225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9" name="Google Shape;1039;p25"/>
              <p:cNvCxnSpPr/>
              <p:nvPr/>
            </p:nvCxnSpPr>
            <p:spPr>
              <a:xfrm>
                <a:off x="4663163" y="1156850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0" name="Google Shape;1040;p25"/>
              <p:cNvCxnSpPr/>
              <p:nvPr/>
            </p:nvCxnSpPr>
            <p:spPr>
              <a:xfrm>
                <a:off x="4663163" y="998613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25"/>
              <p:cNvCxnSpPr/>
              <p:nvPr/>
            </p:nvCxnSpPr>
            <p:spPr>
              <a:xfrm>
                <a:off x="4663163" y="850875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2" name="Google Shape;1042;p25"/>
              <p:cNvCxnSpPr/>
              <p:nvPr/>
            </p:nvCxnSpPr>
            <p:spPr>
              <a:xfrm>
                <a:off x="4663163" y="703113"/>
                <a:ext cx="13362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43" name="Google Shape;1043;p25"/>
            <p:cNvSpPr/>
            <p:nvPr/>
          </p:nvSpPr>
          <p:spPr>
            <a:xfrm>
              <a:off x="652275" y="3104767"/>
              <a:ext cx="84300" cy="8493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4" name="Google Shape;1044;p25"/>
            <p:cNvCxnSpPr/>
            <p:nvPr/>
          </p:nvCxnSpPr>
          <p:spPr>
            <a:xfrm>
              <a:off x="542697" y="2873511"/>
              <a:ext cx="0" cy="114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45" name="Google Shape;1045;p25"/>
            <p:cNvSpPr txBox="1"/>
            <p:nvPr/>
          </p:nvSpPr>
          <p:spPr>
            <a:xfrm>
              <a:off x="611375" y="3957563"/>
              <a:ext cx="6063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Untreated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796225" y="3161174"/>
              <a:ext cx="84300" cy="7926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940200" y="3104800"/>
              <a:ext cx="84300" cy="8493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5"/>
            <p:cNvSpPr txBox="1"/>
            <p:nvPr/>
          </p:nvSpPr>
          <p:spPr>
            <a:xfrm>
              <a:off x="1202168" y="2713601"/>
              <a:ext cx="456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R1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049" name="Google Shape;1049;p25"/>
            <p:cNvSpPr txBox="1"/>
            <p:nvPr/>
          </p:nvSpPr>
          <p:spPr>
            <a:xfrm>
              <a:off x="1588596" y="2714458"/>
              <a:ext cx="456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R2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050" name="Google Shape;1050;p25"/>
            <p:cNvSpPr txBox="1"/>
            <p:nvPr/>
          </p:nvSpPr>
          <p:spPr>
            <a:xfrm>
              <a:off x="1981967" y="2714459"/>
              <a:ext cx="456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R3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1574090" y="2747831"/>
              <a:ext cx="84300" cy="735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1942554" y="2747856"/>
              <a:ext cx="84300" cy="735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2335942" y="2748706"/>
              <a:ext cx="84300" cy="735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5"/>
            <p:cNvSpPr txBox="1"/>
            <p:nvPr/>
          </p:nvSpPr>
          <p:spPr>
            <a:xfrm>
              <a:off x="2374267" y="2714459"/>
              <a:ext cx="456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R4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1084175" y="3135800"/>
              <a:ext cx="84300" cy="8184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2728242" y="2748706"/>
              <a:ext cx="84300" cy="73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7" name="Google Shape;1057;p25"/>
            <p:cNvCxnSpPr/>
            <p:nvPr/>
          </p:nvCxnSpPr>
          <p:spPr>
            <a:xfrm>
              <a:off x="485900" y="3953175"/>
              <a:ext cx="30732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8" name="Google Shape;1058;p25"/>
            <p:cNvSpPr/>
            <p:nvPr/>
          </p:nvSpPr>
          <p:spPr>
            <a:xfrm>
              <a:off x="1419625" y="3104742"/>
              <a:ext cx="84300" cy="8493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5"/>
            <p:cNvSpPr txBox="1"/>
            <p:nvPr/>
          </p:nvSpPr>
          <p:spPr>
            <a:xfrm>
              <a:off x="1378725" y="3957538"/>
              <a:ext cx="6063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Albuterol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1563575" y="3556000"/>
              <a:ext cx="84300" cy="3978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707550" y="3484425"/>
              <a:ext cx="84300" cy="4695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1851525" y="3484675"/>
              <a:ext cx="84300" cy="4695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209950" y="3161525"/>
              <a:ext cx="84300" cy="7926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5"/>
            <p:cNvSpPr txBox="1"/>
            <p:nvPr/>
          </p:nvSpPr>
          <p:spPr>
            <a:xfrm>
              <a:off x="2106775" y="3957625"/>
              <a:ext cx="735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Dexamethasone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2353900" y="3104525"/>
              <a:ext cx="84300" cy="849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497875" y="3064425"/>
              <a:ext cx="84300" cy="8898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2641850" y="3028375"/>
              <a:ext cx="84300" cy="9258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977300" y="3215986"/>
              <a:ext cx="84300" cy="738000"/>
            </a:xfrm>
            <a:prstGeom prst="rect">
              <a:avLst/>
            </a:prstGeom>
            <a:solidFill>
              <a:srgbClr val="603C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3121250" y="3161199"/>
              <a:ext cx="84300" cy="7926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3265225" y="3216125"/>
              <a:ext cx="84300" cy="738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3409200" y="3048000"/>
              <a:ext cx="84300" cy="9063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5"/>
            <p:cNvSpPr txBox="1"/>
            <p:nvPr/>
          </p:nvSpPr>
          <p:spPr>
            <a:xfrm>
              <a:off x="2936400" y="3957588"/>
              <a:ext cx="6063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Alb + Dex</a:t>
              </a:r>
              <a:endParaRPr sz="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6"/>
          <p:cNvPicPr preferRelativeResize="0"/>
          <p:nvPr/>
        </p:nvPicPr>
        <p:blipFill rotWithShape="1">
          <a:blip r:embed="rId3">
            <a:alphaModFix/>
          </a:blip>
          <a:srcRect b="10424" l="0" r="0" t="1678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26"/>
          <p:cNvSpPr txBox="1"/>
          <p:nvPr>
            <p:ph type="ctrTitle"/>
          </p:nvPr>
        </p:nvSpPr>
        <p:spPr>
          <a:xfrm>
            <a:off x="0" y="1545450"/>
            <a:ext cx="68811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>
                <a:solidFill>
                  <a:schemeClr val="lt1"/>
                </a:solidFill>
              </a:rPr>
              <a:t>What if it there is</a:t>
            </a:r>
            <a:endParaRPr sz="408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>
                <a:solidFill>
                  <a:schemeClr val="lt1"/>
                </a:solidFill>
              </a:rPr>
              <a:t>no Ref. Genome?</a:t>
            </a:r>
            <a:endParaRPr sz="40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27"/>
          <p:cNvPicPr preferRelativeResize="0"/>
          <p:nvPr/>
        </p:nvPicPr>
        <p:blipFill rotWithShape="1">
          <a:blip r:embed="rId3">
            <a:alphaModFix/>
          </a:blip>
          <a:srcRect b="43839" l="31301" r="12530" t="0"/>
          <a:stretch/>
        </p:blipFill>
        <p:spPr>
          <a:xfrm rot="-5400000">
            <a:off x="5437787" y="1429463"/>
            <a:ext cx="5135775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7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Functional Annotation</a:t>
            </a:r>
            <a:endParaRPr sz="2500"/>
          </a:p>
        </p:txBody>
      </p:sp>
      <p:sp>
        <p:nvSpPr>
          <p:cNvPr id="1085" name="Google Shape;1085;p27"/>
          <p:cNvSpPr txBox="1"/>
          <p:nvPr/>
        </p:nvSpPr>
        <p:spPr>
          <a:xfrm>
            <a:off x="7539100" y="489660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086" name="Google Shape;1086;p27"/>
          <p:cNvSpPr txBox="1"/>
          <p:nvPr/>
        </p:nvSpPr>
        <p:spPr>
          <a:xfrm>
            <a:off x="188925" y="1141425"/>
            <a:ext cx="3630000" cy="3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Translating IDs according to the tool:</a:t>
            </a:r>
            <a:endParaRPr>
              <a:solidFill>
                <a:srgbClr val="B7B7B7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-"/>
            </a:pPr>
            <a:r>
              <a:rPr lang="en">
                <a:solidFill>
                  <a:srgbClr val="B7B7B7"/>
                </a:solidFill>
              </a:rPr>
              <a:t>Types of IDs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it really starts: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1st level of annotation </a:t>
            </a:r>
            <a:br>
              <a:rPr lang="en">
                <a:solidFill>
                  <a:schemeClr val="dk1"/>
                </a:solidFill>
              </a:rPr>
            </a:b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27"/>
          <p:cNvSpPr txBox="1"/>
          <p:nvPr/>
        </p:nvSpPr>
        <p:spPr>
          <a:xfrm>
            <a:off x="0" y="4735575"/>
            <a:ext cx="4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for the activities </a:t>
            </a:r>
            <a:r>
              <a:rPr lang="en" u="sng">
                <a:solidFill>
                  <a:srgbClr val="603C8B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rgbClr val="603C8B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Humans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28"/>
          <p:cNvPicPr preferRelativeResize="0"/>
          <p:nvPr/>
        </p:nvPicPr>
        <p:blipFill rotWithShape="1">
          <a:blip r:embed="rId3">
            <a:alphaModFix/>
          </a:blip>
          <a:srcRect b="43839" l="31301" r="12530" t="0"/>
          <a:stretch/>
        </p:blipFill>
        <p:spPr>
          <a:xfrm rot="-5400000">
            <a:off x="5437787" y="1429463"/>
            <a:ext cx="5135775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28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Functional Annotation</a:t>
            </a:r>
            <a:endParaRPr sz="2500"/>
          </a:p>
        </p:txBody>
      </p:sp>
      <p:sp>
        <p:nvSpPr>
          <p:cNvPr id="1094" name="Google Shape;1094;p28"/>
          <p:cNvSpPr txBox="1"/>
          <p:nvPr/>
        </p:nvSpPr>
        <p:spPr>
          <a:xfrm>
            <a:off x="7539100" y="489660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095" name="Google Shape;1095;p28"/>
          <p:cNvSpPr/>
          <p:nvPr/>
        </p:nvSpPr>
        <p:spPr>
          <a:xfrm>
            <a:off x="4919050" y="2091850"/>
            <a:ext cx="848100" cy="1265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28"/>
          <p:cNvSpPr/>
          <p:nvPr/>
        </p:nvSpPr>
        <p:spPr>
          <a:xfrm>
            <a:off x="6337100" y="2091850"/>
            <a:ext cx="848100" cy="1265100"/>
          </a:xfrm>
          <a:prstGeom prst="rect">
            <a:avLst/>
          </a:prstGeom>
          <a:solidFill>
            <a:srgbClr val="0097A7">
              <a:alpha val="45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7" name="Google Shape;1097;p28"/>
          <p:cNvCxnSpPr/>
          <p:nvPr/>
        </p:nvCxnSpPr>
        <p:spPr>
          <a:xfrm>
            <a:off x="5596600" y="2473700"/>
            <a:ext cx="916500" cy="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8" name="Google Shape;1098;p28"/>
          <p:cNvCxnSpPr/>
          <p:nvPr/>
        </p:nvCxnSpPr>
        <p:spPr>
          <a:xfrm flipH="1">
            <a:off x="5597200" y="2615325"/>
            <a:ext cx="9144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28"/>
          <p:cNvSpPr txBox="1"/>
          <p:nvPr/>
        </p:nvSpPr>
        <p:spPr>
          <a:xfrm>
            <a:off x="4919200" y="2320775"/>
            <a:ext cx="8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Ref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0" name="Google Shape;1100;p28"/>
          <p:cNvSpPr txBox="1"/>
          <p:nvPr/>
        </p:nvSpPr>
        <p:spPr>
          <a:xfrm>
            <a:off x="6337100" y="2092650"/>
            <a:ext cx="8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Ensembl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101" name="Google Shape;1101;p28"/>
          <p:cNvCxnSpPr/>
          <p:nvPr/>
        </p:nvCxnSpPr>
        <p:spPr>
          <a:xfrm>
            <a:off x="6485150" y="2810788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28"/>
          <p:cNvCxnSpPr/>
          <p:nvPr/>
        </p:nvCxnSpPr>
        <p:spPr>
          <a:xfrm>
            <a:off x="6485150" y="2880713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28"/>
          <p:cNvCxnSpPr/>
          <p:nvPr/>
        </p:nvCxnSpPr>
        <p:spPr>
          <a:xfrm>
            <a:off x="6485150" y="2939300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28"/>
          <p:cNvCxnSpPr/>
          <p:nvPr/>
        </p:nvCxnSpPr>
        <p:spPr>
          <a:xfrm>
            <a:off x="6485150" y="2997875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28"/>
          <p:cNvCxnSpPr/>
          <p:nvPr/>
        </p:nvCxnSpPr>
        <p:spPr>
          <a:xfrm>
            <a:off x="6485150" y="3068750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28"/>
          <p:cNvCxnSpPr/>
          <p:nvPr/>
        </p:nvCxnSpPr>
        <p:spPr>
          <a:xfrm>
            <a:off x="6485150" y="3139625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8"/>
          <p:cNvCxnSpPr/>
          <p:nvPr/>
        </p:nvCxnSpPr>
        <p:spPr>
          <a:xfrm>
            <a:off x="6485150" y="3210500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8" name="Google Shape;1108;p28"/>
          <p:cNvSpPr/>
          <p:nvPr/>
        </p:nvSpPr>
        <p:spPr>
          <a:xfrm>
            <a:off x="4919200" y="3533588"/>
            <a:ext cx="848100" cy="1265100"/>
          </a:xfrm>
          <a:prstGeom prst="rect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28"/>
          <p:cNvSpPr txBox="1"/>
          <p:nvPr/>
        </p:nvSpPr>
        <p:spPr>
          <a:xfrm>
            <a:off x="4919200" y="3569425"/>
            <a:ext cx="8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New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10" name="Google Shape;1110;p28"/>
          <p:cNvSpPr txBox="1"/>
          <p:nvPr/>
        </p:nvSpPr>
        <p:spPr>
          <a:xfrm>
            <a:off x="6540050" y="3742838"/>
            <a:ext cx="442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?</a:t>
            </a:r>
            <a:endParaRPr b="1" sz="5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1111" name="Google Shape;1111;p28"/>
          <p:cNvCxnSpPr/>
          <p:nvPr/>
        </p:nvCxnSpPr>
        <p:spPr>
          <a:xfrm>
            <a:off x="5631088" y="4090375"/>
            <a:ext cx="916500" cy="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2" name="Google Shape;1112;p28"/>
          <p:cNvCxnSpPr/>
          <p:nvPr/>
        </p:nvCxnSpPr>
        <p:spPr>
          <a:xfrm flipH="1">
            <a:off x="5631688" y="4232000"/>
            <a:ext cx="9144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28"/>
          <p:cNvSpPr txBox="1"/>
          <p:nvPr/>
        </p:nvSpPr>
        <p:spPr>
          <a:xfrm>
            <a:off x="188925" y="1141425"/>
            <a:ext cx="3630000" cy="3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Translating IDs according to the tool:</a:t>
            </a:r>
            <a:endParaRPr>
              <a:solidFill>
                <a:srgbClr val="B7B7B7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-"/>
            </a:pPr>
            <a:r>
              <a:rPr lang="en">
                <a:solidFill>
                  <a:srgbClr val="B7B7B7"/>
                </a:solidFill>
              </a:rPr>
              <a:t>Types of IDs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it really starts: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1st level of annotation </a:t>
            </a:r>
            <a:br>
              <a:rPr lang="en">
                <a:solidFill>
                  <a:schemeClr val="dk1"/>
                </a:solidFill>
              </a:rPr>
            </a:b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8"/>
          <p:cNvSpPr txBox="1"/>
          <p:nvPr/>
        </p:nvSpPr>
        <p:spPr>
          <a:xfrm>
            <a:off x="315100" y="4090375"/>
            <a:ext cx="33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(for those who don’t have a reference genome)</a:t>
            </a:r>
            <a:endParaRPr/>
          </a:p>
        </p:txBody>
      </p:sp>
      <p:pic>
        <p:nvPicPr>
          <p:cNvPr id="1115" name="Google Shape;11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55139">
            <a:off x="6395412" y="3745019"/>
            <a:ext cx="1013026" cy="71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9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No ref Genome Organism</a:t>
            </a:r>
            <a:endParaRPr sz="2500"/>
          </a:p>
        </p:txBody>
      </p:sp>
      <p:sp>
        <p:nvSpPr>
          <p:cNvPr id="1121" name="Google Shape;1121;p29"/>
          <p:cNvSpPr txBox="1"/>
          <p:nvPr/>
        </p:nvSpPr>
        <p:spPr>
          <a:xfrm>
            <a:off x="843950" y="1096100"/>
            <a:ext cx="3795000" cy="22776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Get your </a:t>
            </a:r>
            <a:r>
              <a:rPr lang="en" u="sng">
                <a:solidFill>
                  <a:schemeClr val="hlink"/>
                </a:solidFill>
                <a:hlinkClick r:id="rId3"/>
              </a:rPr>
              <a:t>fasta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AA41B"/>
              </a:buClr>
              <a:buSzPts val="1400"/>
              <a:buChar char="●"/>
            </a:pPr>
            <a:r>
              <a:rPr lang="en">
                <a:solidFill>
                  <a:srgbClr val="FAA41B"/>
                </a:solidFill>
              </a:rPr>
              <a:t>You need to annotate (</a:t>
            </a:r>
            <a:r>
              <a:rPr lang="en" u="sng">
                <a:solidFill>
                  <a:schemeClr val="hlink"/>
                </a:solidFill>
                <a:hlinkClick r:id="rId4"/>
              </a:rPr>
              <a:t>BLAST</a:t>
            </a:r>
            <a:r>
              <a:rPr lang="en">
                <a:solidFill>
                  <a:srgbClr val="FAA41B"/>
                </a:solidFill>
              </a:rPr>
              <a:t>) </a:t>
            </a:r>
            <a:endParaRPr>
              <a:solidFill>
                <a:srgbClr val="FAA41B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AA41B"/>
              </a:buClr>
              <a:buSzPts val="1400"/>
              <a:buChar char="●"/>
            </a:pPr>
            <a:r>
              <a:rPr lang="en">
                <a:solidFill>
                  <a:srgbClr val="FAA41B"/>
                </a:solidFill>
              </a:rPr>
              <a:t>Once you have your result filter </a:t>
            </a:r>
            <a:endParaRPr>
              <a:solidFill>
                <a:srgbClr val="FAA41B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AA41B"/>
              </a:buClr>
              <a:buSzPts val="1400"/>
              <a:buChar char="○"/>
            </a:pPr>
            <a:r>
              <a:rPr lang="en">
                <a:solidFill>
                  <a:srgbClr val="FAA41B"/>
                </a:solidFill>
              </a:rPr>
              <a:t>for 90-100% identity</a:t>
            </a:r>
            <a:endParaRPr>
              <a:solidFill>
                <a:srgbClr val="FAA41B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AA41B"/>
              </a:buClr>
              <a:buSzPts val="1400"/>
              <a:buChar char="○"/>
            </a:pPr>
            <a:r>
              <a:rPr lang="en">
                <a:solidFill>
                  <a:srgbClr val="FAA41B"/>
                </a:solidFill>
              </a:rPr>
              <a:t>check e-value (0.0 or close to)</a:t>
            </a:r>
            <a:endParaRPr>
              <a:solidFill>
                <a:srgbClr val="FAA41B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AA41B"/>
              </a:buClr>
              <a:buSzPts val="1400"/>
              <a:buChar char="●"/>
            </a:pPr>
            <a:r>
              <a:rPr lang="en">
                <a:solidFill>
                  <a:srgbClr val="FAA41B"/>
                </a:solidFill>
              </a:rPr>
              <a:t>Translate to Uniprot ID and name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2" name="Google Shape;1122;p29"/>
          <p:cNvSpPr txBox="1"/>
          <p:nvPr/>
        </p:nvSpPr>
        <p:spPr>
          <a:xfrm>
            <a:off x="7463100" y="5763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1123" name="Google Shape;112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1700" y="93687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29"/>
          <p:cNvPicPr preferRelativeResize="0"/>
          <p:nvPr/>
        </p:nvPicPr>
        <p:blipFill rotWithShape="1">
          <a:blip r:embed="rId7">
            <a:alphaModFix/>
          </a:blip>
          <a:srcRect b="0" l="53242" r="0" t="0"/>
          <a:stretch/>
        </p:blipFill>
        <p:spPr>
          <a:xfrm>
            <a:off x="5646980" y="0"/>
            <a:ext cx="34395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775" y="3857875"/>
            <a:ext cx="5362200" cy="8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29"/>
          <p:cNvSpPr txBox="1"/>
          <p:nvPr>
            <p:ph idx="4294967295" type="ctrTitle"/>
          </p:nvPr>
        </p:nvSpPr>
        <p:spPr>
          <a:xfrm>
            <a:off x="205550" y="3586075"/>
            <a:ext cx="10032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800">
                <a:latin typeface="Varela Round"/>
                <a:ea typeface="Varela Round"/>
                <a:cs typeface="Varela Round"/>
                <a:sym typeface="Varela Round"/>
              </a:rPr>
              <a:t>Web BLAST</a:t>
            </a:r>
            <a:endParaRPr b="1" sz="8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0"/>
          <p:cNvSpPr/>
          <p:nvPr/>
        </p:nvSpPr>
        <p:spPr>
          <a:xfrm>
            <a:off x="7239230" y="763790"/>
            <a:ext cx="682800" cy="934800"/>
          </a:xfrm>
          <a:prstGeom prst="rect">
            <a:avLst/>
          </a:prstGeom>
          <a:solidFill>
            <a:srgbClr val="0097A7">
              <a:alpha val="45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0"/>
          <p:cNvSpPr/>
          <p:nvPr/>
        </p:nvSpPr>
        <p:spPr>
          <a:xfrm>
            <a:off x="669572" y="793156"/>
            <a:ext cx="1131000" cy="1617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0"/>
          <p:cNvSpPr/>
          <p:nvPr/>
        </p:nvSpPr>
        <p:spPr>
          <a:xfrm>
            <a:off x="2121908" y="793156"/>
            <a:ext cx="1131000" cy="1617600"/>
          </a:xfrm>
          <a:prstGeom prst="rect">
            <a:avLst/>
          </a:prstGeom>
          <a:solidFill>
            <a:srgbClr val="0097A7">
              <a:alpha val="45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4" name="Google Shape;1134;p30"/>
          <p:cNvCxnSpPr/>
          <p:nvPr/>
        </p:nvCxnSpPr>
        <p:spPr>
          <a:xfrm>
            <a:off x="1573238" y="1281423"/>
            <a:ext cx="1222200" cy="1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5" name="Google Shape;1135;p30"/>
          <p:cNvCxnSpPr/>
          <p:nvPr/>
        </p:nvCxnSpPr>
        <p:spPr>
          <a:xfrm flipH="1">
            <a:off x="1573796" y="1462517"/>
            <a:ext cx="1219800" cy="1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6" name="Google Shape;1136;p30"/>
          <p:cNvSpPr txBox="1"/>
          <p:nvPr/>
        </p:nvSpPr>
        <p:spPr>
          <a:xfrm>
            <a:off x="669772" y="1085880"/>
            <a:ext cx="1131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Ref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7" name="Google Shape;1137;p30"/>
          <p:cNvSpPr txBox="1"/>
          <p:nvPr/>
        </p:nvSpPr>
        <p:spPr>
          <a:xfrm>
            <a:off x="2121908" y="794179"/>
            <a:ext cx="1131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Ensembl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138" name="Google Shape;1138;p30"/>
          <p:cNvCxnSpPr/>
          <p:nvPr/>
        </p:nvCxnSpPr>
        <p:spPr>
          <a:xfrm>
            <a:off x="2328818" y="1712452"/>
            <a:ext cx="7359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30"/>
          <p:cNvCxnSpPr/>
          <p:nvPr/>
        </p:nvCxnSpPr>
        <p:spPr>
          <a:xfrm>
            <a:off x="2328818" y="1801864"/>
            <a:ext cx="7359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30"/>
          <p:cNvCxnSpPr/>
          <p:nvPr/>
        </p:nvCxnSpPr>
        <p:spPr>
          <a:xfrm>
            <a:off x="2328818" y="1876779"/>
            <a:ext cx="7359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30"/>
          <p:cNvCxnSpPr/>
          <p:nvPr/>
        </p:nvCxnSpPr>
        <p:spPr>
          <a:xfrm>
            <a:off x="2328818" y="1951678"/>
            <a:ext cx="7359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30"/>
          <p:cNvCxnSpPr/>
          <p:nvPr/>
        </p:nvCxnSpPr>
        <p:spPr>
          <a:xfrm>
            <a:off x="2328818" y="2042305"/>
            <a:ext cx="7359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30"/>
          <p:cNvCxnSpPr/>
          <p:nvPr/>
        </p:nvCxnSpPr>
        <p:spPr>
          <a:xfrm>
            <a:off x="2328818" y="2132932"/>
            <a:ext cx="7359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30"/>
          <p:cNvCxnSpPr/>
          <p:nvPr/>
        </p:nvCxnSpPr>
        <p:spPr>
          <a:xfrm>
            <a:off x="2328818" y="2223559"/>
            <a:ext cx="7359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5" name="Google Shape;1145;p30"/>
          <p:cNvSpPr/>
          <p:nvPr/>
        </p:nvSpPr>
        <p:spPr>
          <a:xfrm>
            <a:off x="5934088" y="743905"/>
            <a:ext cx="682800" cy="974700"/>
          </a:xfrm>
          <a:prstGeom prst="rect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30"/>
          <p:cNvSpPr txBox="1"/>
          <p:nvPr/>
        </p:nvSpPr>
        <p:spPr>
          <a:xfrm>
            <a:off x="5934088" y="771512"/>
            <a:ext cx="6828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New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47" name="Google Shape;1147;p30"/>
          <p:cNvSpPr txBox="1"/>
          <p:nvPr/>
        </p:nvSpPr>
        <p:spPr>
          <a:xfrm>
            <a:off x="7695757" y="416061"/>
            <a:ext cx="35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?</a:t>
            </a:r>
            <a:endParaRPr b="1" sz="5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1148" name="Google Shape;1148;p30"/>
          <p:cNvCxnSpPr/>
          <p:nvPr/>
        </p:nvCxnSpPr>
        <p:spPr>
          <a:xfrm>
            <a:off x="6507310" y="1172828"/>
            <a:ext cx="738000" cy="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9" name="Google Shape;1149;p30"/>
          <p:cNvCxnSpPr/>
          <p:nvPr/>
        </p:nvCxnSpPr>
        <p:spPr>
          <a:xfrm flipH="1">
            <a:off x="6507882" y="1281930"/>
            <a:ext cx="7362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0" name="Google Shape;1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770" y="1894669"/>
            <a:ext cx="3552847" cy="5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30"/>
          <p:cNvSpPr txBox="1"/>
          <p:nvPr>
            <p:ph idx="4294967295" type="ctrTitle"/>
          </p:nvPr>
        </p:nvSpPr>
        <p:spPr>
          <a:xfrm>
            <a:off x="4940846" y="1628214"/>
            <a:ext cx="807900" cy="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800">
                <a:latin typeface="Varela Round"/>
                <a:ea typeface="Varela Round"/>
                <a:cs typeface="Varela Round"/>
                <a:sym typeface="Varela Round"/>
              </a:rPr>
              <a:t>Web BLAST</a:t>
            </a:r>
            <a:endParaRPr b="1" sz="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152" name="Google Shape;1152;p30"/>
          <p:cNvPicPr preferRelativeResize="0"/>
          <p:nvPr/>
        </p:nvPicPr>
        <p:blipFill rotWithShape="1">
          <a:blip r:embed="rId4">
            <a:alphaModFix/>
          </a:blip>
          <a:srcRect b="22762" l="0" r="0" t="0"/>
          <a:stretch/>
        </p:blipFill>
        <p:spPr>
          <a:xfrm rot="-491392">
            <a:off x="4739665" y="3518314"/>
            <a:ext cx="1580997" cy="193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3" name="Google Shape;1153;p30"/>
          <p:cNvCxnSpPr/>
          <p:nvPr/>
        </p:nvCxnSpPr>
        <p:spPr>
          <a:xfrm>
            <a:off x="7346123" y="980471"/>
            <a:ext cx="4692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30"/>
          <p:cNvCxnSpPr/>
          <p:nvPr/>
        </p:nvCxnSpPr>
        <p:spPr>
          <a:xfrm>
            <a:off x="7346123" y="1069880"/>
            <a:ext cx="4692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30"/>
          <p:cNvCxnSpPr/>
          <p:nvPr/>
        </p:nvCxnSpPr>
        <p:spPr>
          <a:xfrm>
            <a:off x="7346123" y="1144793"/>
            <a:ext cx="4692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30"/>
          <p:cNvCxnSpPr/>
          <p:nvPr/>
        </p:nvCxnSpPr>
        <p:spPr>
          <a:xfrm>
            <a:off x="7346123" y="1219690"/>
            <a:ext cx="4692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30"/>
          <p:cNvCxnSpPr/>
          <p:nvPr/>
        </p:nvCxnSpPr>
        <p:spPr>
          <a:xfrm>
            <a:off x="7346123" y="1310314"/>
            <a:ext cx="4692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30"/>
          <p:cNvCxnSpPr/>
          <p:nvPr/>
        </p:nvCxnSpPr>
        <p:spPr>
          <a:xfrm>
            <a:off x="7346123" y="1400938"/>
            <a:ext cx="4692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30"/>
          <p:cNvCxnSpPr/>
          <p:nvPr/>
        </p:nvCxnSpPr>
        <p:spPr>
          <a:xfrm>
            <a:off x="7346123" y="1491562"/>
            <a:ext cx="469200" cy="18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0" name="Google Shape;1160;p30"/>
          <p:cNvSpPr/>
          <p:nvPr/>
        </p:nvSpPr>
        <p:spPr>
          <a:xfrm>
            <a:off x="544200" y="544948"/>
            <a:ext cx="2885100" cy="2026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0"/>
          <p:cNvSpPr/>
          <p:nvPr/>
        </p:nvSpPr>
        <p:spPr>
          <a:xfrm>
            <a:off x="4635931" y="494785"/>
            <a:ext cx="3970500" cy="2026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0"/>
          <p:cNvSpPr/>
          <p:nvPr/>
        </p:nvSpPr>
        <p:spPr>
          <a:xfrm rot="5400000">
            <a:off x="4452900" y="571050"/>
            <a:ext cx="238200" cy="5289900"/>
          </a:xfrm>
          <a:prstGeom prst="rightBrace">
            <a:avLst>
              <a:gd fmla="val 50000" name="adj1"/>
              <a:gd fmla="val 5004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3" name="Google Shape;1163;p30"/>
          <p:cNvPicPr preferRelativeResize="0"/>
          <p:nvPr/>
        </p:nvPicPr>
        <p:blipFill rotWithShape="1">
          <a:blip r:embed="rId4">
            <a:alphaModFix/>
          </a:blip>
          <a:srcRect b="33537" l="0" r="0" t="0"/>
          <a:stretch/>
        </p:blipFill>
        <p:spPr>
          <a:xfrm rot="437496">
            <a:off x="6256854" y="3778286"/>
            <a:ext cx="1580542" cy="16634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30"/>
          <p:cNvSpPr/>
          <p:nvPr/>
        </p:nvSpPr>
        <p:spPr>
          <a:xfrm>
            <a:off x="2288425" y="3518575"/>
            <a:ext cx="1566627" cy="1484832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0"/>
          <p:cNvSpPr/>
          <p:nvPr/>
        </p:nvSpPr>
        <p:spPr>
          <a:xfrm>
            <a:off x="2637386" y="3846175"/>
            <a:ext cx="1329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0"/>
          <p:cNvSpPr/>
          <p:nvPr/>
        </p:nvSpPr>
        <p:spPr>
          <a:xfrm>
            <a:off x="1999700" y="4049206"/>
            <a:ext cx="1329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30"/>
          <p:cNvSpPr/>
          <p:nvPr/>
        </p:nvSpPr>
        <p:spPr>
          <a:xfrm>
            <a:off x="2606492" y="4049206"/>
            <a:ext cx="1329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0"/>
          <p:cNvSpPr/>
          <p:nvPr/>
        </p:nvSpPr>
        <p:spPr>
          <a:xfrm>
            <a:off x="2818419" y="3956706"/>
            <a:ext cx="1329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30"/>
          <p:cNvSpPr/>
          <p:nvPr/>
        </p:nvSpPr>
        <p:spPr>
          <a:xfrm>
            <a:off x="2752030" y="4362392"/>
            <a:ext cx="1329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30"/>
          <p:cNvSpPr/>
          <p:nvPr/>
        </p:nvSpPr>
        <p:spPr>
          <a:xfrm>
            <a:off x="2866938" y="4461772"/>
            <a:ext cx="1329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0"/>
          <p:cNvSpPr/>
          <p:nvPr/>
        </p:nvSpPr>
        <p:spPr>
          <a:xfrm>
            <a:off x="2706376" y="4514347"/>
            <a:ext cx="1329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0"/>
          <p:cNvSpPr/>
          <p:nvPr/>
        </p:nvSpPr>
        <p:spPr>
          <a:xfrm>
            <a:off x="2839154" y="4611069"/>
            <a:ext cx="1329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0"/>
          <p:cNvSpPr/>
          <p:nvPr/>
        </p:nvSpPr>
        <p:spPr>
          <a:xfrm>
            <a:off x="3510027" y="4572302"/>
            <a:ext cx="1326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0"/>
          <p:cNvSpPr/>
          <p:nvPr/>
        </p:nvSpPr>
        <p:spPr>
          <a:xfrm>
            <a:off x="3214690" y="4234238"/>
            <a:ext cx="1326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0"/>
          <p:cNvSpPr/>
          <p:nvPr/>
        </p:nvSpPr>
        <p:spPr>
          <a:xfrm>
            <a:off x="3480245" y="4433519"/>
            <a:ext cx="1326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0"/>
          <p:cNvSpPr/>
          <p:nvPr/>
        </p:nvSpPr>
        <p:spPr>
          <a:xfrm>
            <a:off x="3317685" y="4500539"/>
            <a:ext cx="1326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0"/>
          <p:cNvSpPr/>
          <p:nvPr/>
        </p:nvSpPr>
        <p:spPr>
          <a:xfrm>
            <a:off x="3347467" y="4344769"/>
            <a:ext cx="1326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0"/>
          <p:cNvSpPr/>
          <p:nvPr/>
        </p:nvSpPr>
        <p:spPr>
          <a:xfrm>
            <a:off x="3377250" y="4188999"/>
            <a:ext cx="132600" cy="1104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0"/>
          <p:cNvSpPr txBox="1"/>
          <p:nvPr/>
        </p:nvSpPr>
        <p:spPr>
          <a:xfrm>
            <a:off x="770026" y="3664300"/>
            <a:ext cx="169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Individual analysis</a:t>
            </a:r>
            <a:endParaRPr sz="1300">
              <a:solidFill>
                <a:schemeClr val="dk2"/>
              </a:solidFill>
            </a:endParaRPr>
          </a:p>
        </p:txBody>
      </p:sp>
      <p:grpSp>
        <p:nvGrpSpPr>
          <p:cNvPr id="1180" name="Google Shape;1180;p30"/>
          <p:cNvGrpSpPr/>
          <p:nvPr/>
        </p:nvGrpSpPr>
        <p:grpSpPr>
          <a:xfrm>
            <a:off x="6131200" y="3837100"/>
            <a:ext cx="288612" cy="743932"/>
            <a:chOff x="6867250" y="2862663"/>
            <a:chExt cx="288612" cy="743932"/>
          </a:xfrm>
        </p:grpSpPr>
        <p:sp>
          <p:nvSpPr>
            <p:cNvPr id="1181" name="Google Shape;1181;p30"/>
            <p:cNvSpPr/>
            <p:nvPr/>
          </p:nvSpPr>
          <p:spPr>
            <a:xfrm>
              <a:off x="6867250" y="2862663"/>
              <a:ext cx="288600" cy="332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6867262" y="3273894"/>
              <a:ext cx="288600" cy="332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1"/>
          <p:cNvSpPr/>
          <p:nvPr/>
        </p:nvSpPr>
        <p:spPr>
          <a:xfrm>
            <a:off x="-18545400" y="-1069337"/>
            <a:ext cx="4084500" cy="5157900"/>
          </a:xfrm>
          <a:prstGeom prst="rect">
            <a:avLst/>
          </a:prstGeom>
          <a:solidFill>
            <a:srgbClr val="FFFFFF">
              <a:alpha val="5759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375" y="-90725"/>
            <a:ext cx="9294576" cy="53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31"/>
          <p:cNvSpPr/>
          <p:nvPr/>
        </p:nvSpPr>
        <p:spPr>
          <a:xfrm>
            <a:off x="-126650" y="-90725"/>
            <a:ext cx="9389100" cy="5352300"/>
          </a:xfrm>
          <a:prstGeom prst="rect">
            <a:avLst/>
          </a:prstGeom>
          <a:solidFill>
            <a:srgbClr val="FFFFFF">
              <a:alpha val="708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31"/>
          <p:cNvSpPr txBox="1"/>
          <p:nvPr>
            <p:ph type="ctrTitle"/>
          </p:nvPr>
        </p:nvSpPr>
        <p:spPr>
          <a:xfrm>
            <a:off x="3881200" y="776050"/>
            <a:ext cx="533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</a:t>
            </a:r>
            <a:endParaRPr/>
          </a:p>
        </p:txBody>
      </p:sp>
      <p:sp>
        <p:nvSpPr>
          <p:cNvPr id="1191" name="Google Shape;1191;p31"/>
          <p:cNvSpPr txBox="1"/>
          <p:nvPr>
            <p:ph idx="1" type="subTitle"/>
          </p:nvPr>
        </p:nvSpPr>
        <p:spPr>
          <a:xfrm>
            <a:off x="4188375" y="2565463"/>
            <a:ext cx="4901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basics - It starts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254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Functional analysis?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61843" t="0"/>
          <a:stretch/>
        </p:blipFill>
        <p:spPr>
          <a:xfrm>
            <a:off x="6542175" y="2632300"/>
            <a:ext cx="1067975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86023" l="12175" r="78190" t="1188"/>
          <a:stretch/>
        </p:blipFill>
        <p:spPr>
          <a:xfrm>
            <a:off x="1098075" y="3552975"/>
            <a:ext cx="217025" cy="21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4"/>
          <p:cNvGrpSpPr/>
          <p:nvPr/>
        </p:nvGrpSpPr>
        <p:grpSpPr>
          <a:xfrm>
            <a:off x="3476090" y="3197220"/>
            <a:ext cx="1530158" cy="1255369"/>
            <a:chOff x="2434600" y="3489975"/>
            <a:chExt cx="1243526" cy="1058312"/>
          </a:xfrm>
        </p:grpSpPr>
        <p:pic>
          <p:nvPicPr>
            <p:cNvPr id="69" name="Google Shape;69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>
              <a:off x="2434600" y="3489975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>
              <a:off x="2472325" y="3667638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>
              <a:off x="2507125" y="3849438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 rot="10405834">
              <a:off x="2507125" y="4031237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 rot="6013246">
              <a:off x="2651625" y="4121913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 rot="5599320">
              <a:off x="2821675" y="4156712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 rot="4916737">
              <a:off x="3003475" y="4156712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 rot="5142928">
              <a:off x="3164700" y="4156713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 rot="6761561">
              <a:off x="3313425" y="4202488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4"/>
            <p:cNvPicPr preferRelativeResize="0"/>
            <p:nvPr/>
          </p:nvPicPr>
          <p:blipFill rotWithShape="1">
            <a:blip r:embed="rId3">
              <a:alphaModFix/>
            </a:blip>
            <a:srcRect b="86023" l="12175" r="78190" t="1188"/>
            <a:stretch/>
          </p:blipFill>
          <p:spPr>
            <a:xfrm rot="6281318">
              <a:off x="3439925" y="4310913"/>
              <a:ext cx="217025" cy="211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32"/>
          <p:cNvPicPr preferRelativeResize="0"/>
          <p:nvPr/>
        </p:nvPicPr>
        <p:blipFill rotWithShape="1">
          <a:blip r:embed="rId3">
            <a:alphaModFix/>
          </a:blip>
          <a:srcRect b="43839" l="31301" r="12530" t="0"/>
          <a:stretch/>
        </p:blipFill>
        <p:spPr>
          <a:xfrm rot="-5400000">
            <a:off x="5437787" y="1429463"/>
            <a:ext cx="5135775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32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Functional Annotation</a:t>
            </a:r>
            <a:endParaRPr sz="2500"/>
          </a:p>
        </p:txBody>
      </p:sp>
      <p:sp>
        <p:nvSpPr>
          <p:cNvPr id="1198" name="Google Shape;1198;p32"/>
          <p:cNvSpPr txBox="1"/>
          <p:nvPr/>
        </p:nvSpPr>
        <p:spPr>
          <a:xfrm>
            <a:off x="7539100" y="489660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199" name="Google Shape;1199;p32"/>
          <p:cNvSpPr/>
          <p:nvPr/>
        </p:nvSpPr>
        <p:spPr>
          <a:xfrm>
            <a:off x="4919050" y="2091850"/>
            <a:ext cx="848100" cy="1265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2"/>
          <p:cNvSpPr/>
          <p:nvPr/>
        </p:nvSpPr>
        <p:spPr>
          <a:xfrm>
            <a:off x="6337100" y="2091850"/>
            <a:ext cx="848100" cy="1265100"/>
          </a:xfrm>
          <a:prstGeom prst="rect">
            <a:avLst/>
          </a:prstGeom>
          <a:solidFill>
            <a:srgbClr val="0097A7">
              <a:alpha val="45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1" name="Google Shape;1201;p32"/>
          <p:cNvCxnSpPr/>
          <p:nvPr/>
        </p:nvCxnSpPr>
        <p:spPr>
          <a:xfrm>
            <a:off x="5596600" y="2473700"/>
            <a:ext cx="916500" cy="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2" name="Google Shape;1202;p32"/>
          <p:cNvCxnSpPr/>
          <p:nvPr/>
        </p:nvCxnSpPr>
        <p:spPr>
          <a:xfrm flipH="1">
            <a:off x="5597200" y="2615325"/>
            <a:ext cx="9144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3" name="Google Shape;1203;p32"/>
          <p:cNvSpPr txBox="1"/>
          <p:nvPr/>
        </p:nvSpPr>
        <p:spPr>
          <a:xfrm>
            <a:off x="4919200" y="2320775"/>
            <a:ext cx="8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Ref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4" name="Google Shape;1204;p32"/>
          <p:cNvSpPr txBox="1"/>
          <p:nvPr/>
        </p:nvSpPr>
        <p:spPr>
          <a:xfrm>
            <a:off x="6337100" y="2092650"/>
            <a:ext cx="8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Ensembl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205" name="Google Shape;1205;p32"/>
          <p:cNvCxnSpPr/>
          <p:nvPr/>
        </p:nvCxnSpPr>
        <p:spPr>
          <a:xfrm>
            <a:off x="6485150" y="2810788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32"/>
          <p:cNvCxnSpPr/>
          <p:nvPr/>
        </p:nvCxnSpPr>
        <p:spPr>
          <a:xfrm>
            <a:off x="6485150" y="2880713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32"/>
          <p:cNvCxnSpPr/>
          <p:nvPr/>
        </p:nvCxnSpPr>
        <p:spPr>
          <a:xfrm>
            <a:off x="6485150" y="2939300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32"/>
          <p:cNvCxnSpPr/>
          <p:nvPr/>
        </p:nvCxnSpPr>
        <p:spPr>
          <a:xfrm>
            <a:off x="6485150" y="2997875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32"/>
          <p:cNvCxnSpPr/>
          <p:nvPr/>
        </p:nvCxnSpPr>
        <p:spPr>
          <a:xfrm>
            <a:off x="6485150" y="3068750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Google Shape;1210;p32"/>
          <p:cNvCxnSpPr/>
          <p:nvPr/>
        </p:nvCxnSpPr>
        <p:spPr>
          <a:xfrm>
            <a:off x="6485150" y="3139625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32"/>
          <p:cNvCxnSpPr/>
          <p:nvPr/>
        </p:nvCxnSpPr>
        <p:spPr>
          <a:xfrm>
            <a:off x="6485150" y="3210500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2" name="Google Shape;1212;p32"/>
          <p:cNvSpPr txBox="1"/>
          <p:nvPr/>
        </p:nvSpPr>
        <p:spPr>
          <a:xfrm>
            <a:off x="188925" y="1141425"/>
            <a:ext cx="51225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Translating IDs according to the tool: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Types of IDs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32"/>
          <p:cNvSpPr txBox="1"/>
          <p:nvPr/>
        </p:nvSpPr>
        <p:spPr>
          <a:xfrm>
            <a:off x="0" y="4735575"/>
            <a:ext cx="4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for the activities </a:t>
            </a:r>
            <a:r>
              <a:rPr lang="en" u="sng">
                <a:solidFill>
                  <a:srgbClr val="603C8B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rgbClr val="603C8B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Humans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3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Functional</a:t>
            </a:r>
            <a:r>
              <a:rPr lang="en" sz="2500"/>
              <a:t> Annotation</a:t>
            </a:r>
            <a:endParaRPr sz="2500"/>
          </a:p>
        </p:txBody>
      </p:sp>
      <p:pic>
        <p:nvPicPr>
          <p:cNvPr id="1219" name="Google Shape;1219;p33"/>
          <p:cNvPicPr preferRelativeResize="0"/>
          <p:nvPr/>
        </p:nvPicPr>
        <p:blipFill rotWithShape="1">
          <a:blip r:embed="rId3">
            <a:alphaModFix/>
          </a:blip>
          <a:srcRect b="43839" l="31301" r="12530" t="0"/>
          <a:stretch/>
        </p:blipFill>
        <p:spPr>
          <a:xfrm rot="-5400000">
            <a:off x="5437787" y="1429463"/>
            <a:ext cx="5135775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33"/>
          <p:cNvSpPr txBox="1"/>
          <p:nvPr/>
        </p:nvSpPr>
        <p:spPr>
          <a:xfrm>
            <a:off x="7539100" y="489660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221" name="Google Shape;1221;p33"/>
          <p:cNvSpPr txBox="1"/>
          <p:nvPr/>
        </p:nvSpPr>
        <p:spPr>
          <a:xfrm>
            <a:off x="188925" y="1141425"/>
            <a:ext cx="51225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Translating IDs according to the tool: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Types of IDs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3"/>
          <p:cNvSpPr/>
          <p:nvPr/>
        </p:nvSpPr>
        <p:spPr>
          <a:xfrm>
            <a:off x="274450" y="1983300"/>
            <a:ext cx="3200100" cy="1301400"/>
          </a:xfrm>
          <a:prstGeom prst="rect">
            <a:avLst/>
          </a:prstGeom>
          <a:noFill/>
          <a:ln cap="flat" cmpd="sng" w="19050">
            <a:solidFill>
              <a:srgbClr val="603C8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23" name="Google Shape;1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26" y="2154750"/>
            <a:ext cx="1134651" cy="3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226" y="2065375"/>
            <a:ext cx="442102" cy="54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33"/>
          <p:cNvSpPr txBox="1"/>
          <p:nvPr/>
        </p:nvSpPr>
        <p:spPr>
          <a:xfrm>
            <a:off x="931325" y="2094300"/>
            <a:ext cx="945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6699"/>
                </a:solidFill>
              </a:rPr>
              <a:t>GenBank</a:t>
            </a:r>
            <a:endParaRPr>
              <a:solidFill>
                <a:srgbClr val="336699"/>
              </a:solidFill>
            </a:endParaRPr>
          </a:p>
        </p:txBody>
      </p:sp>
      <p:sp>
        <p:nvSpPr>
          <p:cNvPr id="1226" name="Google Shape;1226;p33"/>
          <p:cNvSpPr txBox="1"/>
          <p:nvPr/>
        </p:nvSpPr>
        <p:spPr>
          <a:xfrm>
            <a:off x="931325" y="2266550"/>
            <a:ext cx="945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6699"/>
                </a:solidFill>
              </a:rPr>
              <a:t>RefSeq</a:t>
            </a:r>
            <a:endParaRPr>
              <a:solidFill>
                <a:srgbClr val="336699"/>
              </a:solidFill>
            </a:endParaRPr>
          </a:p>
        </p:txBody>
      </p:sp>
      <p:pic>
        <p:nvPicPr>
          <p:cNvPr id="1227" name="Google Shape;122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9500" y="2744750"/>
            <a:ext cx="442100" cy="4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227" y="2803800"/>
            <a:ext cx="1222645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33"/>
          <p:cNvSpPr txBox="1"/>
          <p:nvPr/>
        </p:nvSpPr>
        <p:spPr>
          <a:xfrm>
            <a:off x="3445875" y="591650"/>
            <a:ext cx="52665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what you need:</a:t>
            </a:r>
            <a:endParaRPr/>
          </a:p>
          <a:p>
            <a:pPr indent="-31750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Uniprot ID mapping</a:t>
            </a:r>
            <a:endParaRPr/>
          </a:p>
          <a:p>
            <a:pPr indent="-31750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BioMart</a:t>
            </a:r>
            <a:endParaRPr/>
          </a:p>
          <a:p>
            <a:pPr indent="-31750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Programatically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Using R (</a:t>
            </a:r>
            <a:r>
              <a:rPr lang="en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e-learning</a:t>
            </a:r>
            <a:r>
              <a:rPr lang="en"/>
              <a:t> or R course)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 and Python</a:t>
            </a:r>
            <a:endParaRPr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https://www.uniprot.org/help/api_queries</a:t>
            </a:r>
            <a:endParaRPr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https://www.uniprot.org/help/id_mapping</a:t>
            </a:r>
            <a:r>
              <a:rPr lang="en"/>
              <a:t>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0" name="Google Shape;1230;p33"/>
          <p:cNvCxnSpPr/>
          <p:nvPr/>
        </p:nvCxnSpPr>
        <p:spPr>
          <a:xfrm rot="-5400000">
            <a:off x="2846125" y="1362825"/>
            <a:ext cx="647100" cy="595200"/>
          </a:xfrm>
          <a:prstGeom prst="curvedConnector3">
            <a:avLst>
              <a:gd fmla="val 74088" name="adj1"/>
            </a:avLst>
          </a:prstGeom>
          <a:noFill/>
          <a:ln cap="flat" cmpd="sng" w="9525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33"/>
          <p:cNvSpPr/>
          <p:nvPr/>
        </p:nvSpPr>
        <p:spPr>
          <a:xfrm>
            <a:off x="5194100" y="3006250"/>
            <a:ext cx="848100" cy="1265100"/>
          </a:xfrm>
          <a:prstGeom prst="rect">
            <a:avLst/>
          </a:prstGeom>
          <a:solidFill>
            <a:srgbClr val="0097A7">
              <a:alpha val="45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3"/>
          <p:cNvSpPr txBox="1"/>
          <p:nvPr/>
        </p:nvSpPr>
        <p:spPr>
          <a:xfrm>
            <a:off x="5117900" y="3007050"/>
            <a:ext cx="8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Ensembl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233" name="Google Shape;1233;p33"/>
          <p:cNvCxnSpPr/>
          <p:nvPr/>
        </p:nvCxnSpPr>
        <p:spPr>
          <a:xfrm>
            <a:off x="5342150" y="3795113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33"/>
          <p:cNvCxnSpPr/>
          <p:nvPr/>
        </p:nvCxnSpPr>
        <p:spPr>
          <a:xfrm>
            <a:off x="5342150" y="3853700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33"/>
          <p:cNvCxnSpPr/>
          <p:nvPr/>
        </p:nvCxnSpPr>
        <p:spPr>
          <a:xfrm>
            <a:off x="5342150" y="3912275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33"/>
          <p:cNvCxnSpPr/>
          <p:nvPr/>
        </p:nvCxnSpPr>
        <p:spPr>
          <a:xfrm>
            <a:off x="5342150" y="3983150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33"/>
          <p:cNvCxnSpPr/>
          <p:nvPr/>
        </p:nvCxnSpPr>
        <p:spPr>
          <a:xfrm>
            <a:off x="5342150" y="4054025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33"/>
          <p:cNvCxnSpPr/>
          <p:nvPr/>
        </p:nvCxnSpPr>
        <p:spPr>
          <a:xfrm>
            <a:off x="5342150" y="4124900"/>
            <a:ext cx="552000" cy="1500"/>
          </a:xfrm>
          <a:prstGeom prst="straightConnector1">
            <a:avLst/>
          </a:prstGeom>
          <a:noFill/>
          <a:ln cap="flat" cmpd="sng" w="19050">
            <a:solidFill>
              <a:srgbClr val="603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9" name="Google Shape;1239;p33"/>
          <p:cNvSpPr txBox="1"/>
          <p:nvPr/>
        </p:nvSpPr>
        <p:spPr>
          <a:xfrm>
            <a:off x="0" y="4735575"/>
            <a:ext cx="4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for the activities </a:t>
            </a:r>
            <a:r>
              <a:rPr lang="en" u="sng">
                <a:solidFill>
                  <a:schemeClr val="hlink"/>
                </a:solidFill>
                <a:hlinkClick r:id="rId12"/>
              </a:rPr>
              <a:t>Plants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13"/>
              </a:rPr>
              <a:t>Humans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4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Functional Annotation</a:t>
            </a:r>
            <a:endParaRPr sz="2500"/>
          </a:p>
        </p:txBody>
      </p:sp>
      <p:pic>
        <p:nvPicPr>
          <p:cNvPr id="1245" name="Google Shape;1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38" y="1061476"/>
            <a:ext cx="8099925" cy="348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5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Functional Annotation</a:t>
            </a:r>
            <a:endParaRPr sz="2500"/>
          </a:p>
        </p:txBody>
      </p:sp>
      <p:pic>
        <p:nvPicPr>
          <p:cNvPr id="1251" name="Google Shape;1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23" y="794463"/>
            <a:ext cx="4026300" cy="354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2" name="Google Shape;1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25" y="2571750"/>
            <a:ext cx="8192750" cy="2320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23" y="794463"/>
            <a:ext cx="4026300" cy="354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8" name="Google Shape;1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75" y="2292274"/>
            <a:ext cx="7884248" cy="2604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9" name="Google Shape;1259;p36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Functional Annotation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/>
          <p:nvPr/>
        </p:nvSpPr>
        <p:spPr>
          <a:xfrm>
            <a:off x="843950" y="1096100"/>
            <a:ext cx="7427100" cy="29967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Let's open the examples of data for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Plants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AA41B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Humans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to get the </a:t>
            </a:r>
            <a:r>
              <a:rPr lang="en" u="sng">
                <a:solidFill>
                  <a:srgbClr val="FAA41B"/>
                </a:solidFill>
              </a:rPr>
              <a:t>UniProt ID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 u="sng">
                <a:solidFill>
                  <a:srgbClr val="FAA41B"/>
                </a:solidFill>
              </a:rPr>
              <a:t>Ensemble ID</a:t>
            </a:r>
            <a:r>
              <a:rPr lang="en">
                <a:solidFill>
                  <a:schemeClr val="dk1"/>
                </a:solidFill>
              </a:rPr>
              <a:t> of both datasets complementary to the list you are going to find. In one example you have Uniprot names and the other Ensemble IDs.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that we will use the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id-mapping retriever</a:t>
            </a:r>
            <a:r>
              <a:rPr lang="en">
                <a:solidFill>
                  <a:schemeClr val="dk1"/>
                </a:solidFill>
              </a:rPr>
              <a:t> resource available in Uniprot, and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Biomart human id retriever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 u="sng">
                <a:solidFill>
                  <a:schemeClr val="hlink"/>
                </a:solidFill>
                <a:hlinkClick r:id="rId7"/>
              </a:rPr>
              <a:t>Biomart Plant id </a:t>
            </a:r>
            <a:r>
              <a:rPr lang="en" u="sng">
                <a:solidFill>
                  <a:schemeClr val="hlink"/>
                </a:solidFill>
                <a:hlinkClick r:id="rId8"/>
              </a:rPr>
              <a:t>retriever</a:t>
            </a:r>
            <a:r>
              <a:rPr lang="en" u="sng">
                <a:solidFill>
                  <a:schemeClr val="hlink"/>
                </a:solidFill>
                <a:hlinkClick r:id="rId9"/>
              </a:rPr>
              <a:t> </a:t>
            </a:r>
            <a:r>
              <a:rPr lang="en">
                <a:solidFill>
                  <a:schemeClr val="dk1"/>
                </a:solidFill>
              </a:rPr>
              <a:t>available in Ensemble.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5" name="Google Shape;1265;p37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Mapping IDs</a:t>
            </a:r>
            <a:endParaRPr sz="2500"/>
          </a:p>
        </p:txBody>
      </p:sp>
      <p:sp>
        <p:nvSpPr>
          <p:cNvPr id="1266" name="Google Shape;1266;p37"/>
          <p:cNvSpPr txBox="1"/>
          <p:nvPr/>
        </p:nvSpPr>
        <p:spPr>
          <a:xfrm>
            <a:off x="7463100" y="5763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10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1267" name="Google Shape;126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31700" y="93687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27813" y="2047209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42675" y="1981000"/>
            <a:ext cx="297850" cy="47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37"/>
          <p:cNvGrpSpPr/>
          <p:nvPr/>
        </p:nvGrpSpPr>
        <p:grpSpPr>
          <a:xfrm>
            <a:off x="987475" y="792602"/>
            <a:ext cx="1138800" cy="1134900"/>
            <a:chOff x="987475" y="792602"/>
            <a:chExt cx="1138800" cy="1134900"/>
          </a:xfrm>
        </p:grpSpPr>
        <p:sp>
          <p:nvSpPr>
            <p:cNvPr id="1271" name="Google Shape;1271;p37"/>
            <p:cNvSpPr/>
            <p:nvPr/>
          </p:nvSpPr>
          <p:spPr>
            <a:xfrm>
              <a:off x="1072825" y="894300"/>
              <a:ext cx="968100" cy="93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2" name="Google Shape;1272;p37"/>
            <p:cNvPicPr preferRelativeResize="0"/>
            <p:nvPr/>
          </p:nvPicPr>
          <p:blipFill rotWithShape="1">
            <a:blip r:embed="rId14">
              <a:alphaModFix/>
            </a:blip>
            <a:srcRect b="-5290" l="-3209" r="-8622" t="-8969"/>
            <a:stretch/>
          </p:blipFill>
          <p:spPr>
            <a:xfrm rot="-754423">
              <a:off x="1079373" y="885170"/>
              <a:ext cx="955004" cy="949765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273" name="Google Shape;1273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738520">
            <a:off x="279316" y="894248"/>
            <a:ext cx="931615" cy="931615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4" name="Google Shape;1274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25700" y="1698219"/>
            <a:ext cx="448800" cy="47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38"/>
          <p:cNvPicPr preferRelativeResize="0"/>
          <p:nvPr/>
        </p:nvPicPr>
        <p:blipFill rotWithShape="1">
          <a:blip r:embed="rId3">
            <a:alphaModFix/>
          </a:blip>
          <a:srcRect b="43839" l="-110" r="-70" t="0"/>
          <a:stretch/>
        </p:blipFill>
        <p:spPr>
          <a:xfrm flipH="1">
            <a:off x="-7756" y="2866651"/>
            <a:ext cx="9159501" cy="227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8"/>
          <p:cNvPicPr preferRelativeResize="0"/>
          <p:nvPr/>
        </p:nvPicPr>
        <p:blipFill rotWithShape="1">
          <a:blip r:embed="rId3">
            <a:alphaModFix/>
          </a:blip>
          <a:srcRect b="43839" l="-110" r="-70" t="0"/>
          <a:stretch/>
        </p:blipFill>
        <p:spPr>
          <a:xfrm rot="10800000">
            <a:off x="-6" y="1"/>
            <a:ext cx="9159501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38"/>
          <p:cNvSpPr txBox="1"/>
          <p:nvPr>
            <p:ph type="ctrTitle"/>
          </p:nvPr>
        </p:nvSpPr>
        <p:spPr>
          <a:xfrm>
            <a:off x="311700" y="1887575"/>
            <a:ext cx="8520600" cy="12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Enrichment Analysis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9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Enrichment analysis</a:t>
            </a:r>
            <a:endParaRPr sz="1900"/>
          </a:p>
        </p:txBody>
      </p:sp>
      <p:sp>
        <p:nvSpPr>
          <p:cNvPr id="1287" name="Google Shape;1287;p39"/>
          <p:cNvSpPr txBox="1"/>
          <p:nvPr/>
        </p:nvSpPr>
        <p:spPr>
          <a:xfrm>
            <a:off x="188925" y="1141425"/>
            <a:ext cx="41118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Pull</a:t>
            </a:r>
            <a:r>
              <a:rPr lang="en"/>
              <a:t> of genes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Over-represented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9"/>
          <p:cNvSpPr txBox="1"/>
          <p:nvPr/>
        </p:nvSpPr>
        <p:spPr>
          <a:xfrm>
            <a:off x="881950" y="4211188"/>
            <a:ext cx="1956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 of genes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Colors = functions</a:t>
            </a:r>
            <a:endParaRPr sz="1200"/>
          </a:p>
        </p:txBody>
      </p:sp>
      <p:sp>
        <p:nvSpPr>
          <p:cNvPr id="1289" name="Google Shape;1289;p39"/>
          <p:cNvSpPr txBox="1"/>
          <p:nvPr/>
        </p:nvSpPr>
        <p:spPr>
          <a:xfrm>
            <a:off x="2812550" y="4095338"/>
            <a:ext cx="8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290" name="Google Shape;1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50" y="2571753"/>
            <a:ext cx="2840700" cy="1677118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39"/>
          <p:cNvSpPr txBox="1"/>
          <p:nvPr/>
        </p:nvSpPr>
        <p:spPr>
          <a:xfrm>
            <a:off x="2964950" y="4247738"/>
            <a:ext cx="8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0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Enrichment analysis</a:t>
            </a:r>
            <a:endParaRPr sz="1900"/>
          </a:p>
        </p:txBody>
      </p:sp>
      <p:sp>
        <p:nvSpPr>
          <p:cNvPr id="1297" name="Google Shape;1297;p40"/>
          <p:cNvSpPr txBox="1"/>
          <p:nvPr/>
        </p:nvSpPr>
        <p:spPr>
          <a:xfrm>
            <a:off x="188925" y="1141425"/>
            <a:ext cx="41118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Pull of genes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Over-represented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Expression: Up or Down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40"/>
          <p:cNvSpPr txBox="1"/>
          <p:nvPr/>
        </p:nvSpPr>
        <p:spPr>
          <a:xfrm>
            <a:off x="881950" y="4211188"/>
            <a:ext cx="1956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 of genes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Colors = functions</a:t>
            </a:r>
            <a:endParaRPr sz="1200"/>
          </a:p>
        </p:txBody>
      </p:sp>
      <p:pic>
        <p:nvPicPr>
          <p:cNvPr id="1299" name="Google Shape;1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50" y="2571753"/>
            <a:ext cx="2840700" cy="1677118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40"/>
          <p:cNvSpPr txBox="1"/>
          <p:nvPr/>
        </p:nvSpPr>
        <p:spPr>
          <a:xfrm>
            <a:off x="2964950" y="4247738"/>
            <a:ext cx="8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41"/>
          <p:cNvSpPr txBox="1"/>
          <p:nvPr/>
        </p:nvSpPr>
        <p:spPr>
          <a:xfrm>
            <a:off x="4387788" y="2310925"/>
            <a:ext cx="35019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types of enrichment: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 ontology enrichment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Define the related terms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Gene-set enrichment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Select groups of genes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41"/>
          <p:cNvSpPr/>
          <p:nvPr/>
        </p:nvSpPr>
        <p:spPr>
          <a:xfrm>
            <a:off x="4120575" y="2036925"/>
            <a:ext cx="169200" cy="2593800"/>
          </a:xfrm>
          <a:prstGeom prst="rightBrace">
            <a:avLst>
              <a:gd fmla="val 50000" name="adj1"/>
              <a:gd fmla="val 4806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1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Enrichment analysis</a:t>
            </a:r>
            <a:endParaRPr sz="1900"/>
          </a:p>
        </p:txBody>
      </p:sp>
      <p:sp>
        <p:nvSpPr>
          <p:cNvPr id="1308" name="Google Shape;1308;p41"/>
          <p:cNvSpPr txBox="1"/>
          <p:nvPr/>
        </p:nvSpPr>
        <p:spPr>
          <a:xfrm>
            <a:off x="188925" y="1141425"/>
            <a:ext cx="41118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Pull of genes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Over-represented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Expression: Up or Down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41"/>
          <p:cNvSpPr txBox="1"/>
          <p:nvPr/>
        </p:nvSpPr>
        <p:spPr>
          <a:xfrm>
            <a:off x="881950" y="4211188"/>
            <a:ext cx="1956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 of genes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Colors = functions</a:t>
            </a:r>
            <a:endParaRPr sz="1200"/>
          </a:p>
        </p:txBody>
      </p:sp>
      <p:pic>
        <p:nvPicPr>
          <p:cNvPr id="1310" name="Google Shape;1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50" y="2571753"/>
            <a:ext cx="2840700" cy="1677118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41"/>
          <p:cNvSpPr txBox="1"/>
          <p:nvPr/>
        </p:nvSpPr>
        <p:spPr>
          <a:xfrm>
            <a:off x="2964950" y="4247738"/>
            <a:ext cx="8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43839" l="31301" r="12530" t="0"/>
          <a:stretch/>
        </p:blipFill>
        <p:spPr>
          <a:xfrm rot="-5400000">
            <a:off x="5437787" y="1429463"/>
            <a:ext cx="5135775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Biology </a:t>
            </a:r>
            <a:r>
              <a:rPr lang="en" sz="2500"/>
              <a:t>behind</a:t>
            </a:r>
            <a:r>
              <a:rPr lang="en" sz="2500"/>
              <a:t> genes</a:t>
            </a:r>
            <a:endParaRPr sz="2500"/>
          </a:p>
        </p:txBody>
      </p:sp>
      <p:sp>
        <p:nvSpPr>
          <p:cNvPr id="85" name="Google Shape;85;p15"/>
          <p:cNvSpPr txBox="1"/>
          <p:nvPr/>
        </p:nvSpPr>
        <p:spPr>
          <a:xfrm>
            <a:off x="7539100" y="489660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88925" y="989025"/>
            <a:ext cx="46380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into genes function: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Individually</a:t>
            </a:r>
            <a:endParaRPr/>
          </a:p>
          <a:p>
            <a:pPr indent="-317500" lvl="1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Focus in one main gene</a:t>
            </a:r>
            <a:endParaRPr/>
          </a:p>
          <a:p>
            <a:pPr indent="-3175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 of context</a:t>
            </a:r>
            <a:br>
              <a:rPr lang="en"/>
            </a:b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436275" y="2505200"/>
            <a:ext cx="2257200" cy="22770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840750" y="30075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3995000" y="331890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799775" y="331890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5080850" y="31770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4992800" y="37991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145200" y="39515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4932250" y="403220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108350" y="418052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193675" y="41210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5801975" y="36026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6154175" y="39082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5938575" y="401102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5978075" y="37721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6017575" y="35332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5437600" y="2942900"/>
            <a:ext cx="10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Context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991300" y="2899850"/>
            <a:ext cx="154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Individual analysis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2"/>
          <p:cNvSpPr txBox="1"/>
          <p:nvPr/>
        </p:nvSpPr>
        <p:spPr>
          <a:xfrm>
            <a:off x="881950" y="4211188"/>
            <a:ext cx="1956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 of genes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Colors = functions</a:t>
            </a:r>
            <a:endParaRPr sz="1200"/>
          </a:p>
        </p:txBody>
      </p:sp>
      <p:sp>
        <p:nvSpPr>
          <p:cNvPr id="1317" name="Google Shape;1317;p42"/>
          <p:cNvSpPr txBox="1"/>
          <p:nvPr/>
        </p:nvSpPr>
        <p:spPr>
          <a:xfrm>
            <a:off x="200644" y="608575"/>
            <a:ext cx="34539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points of view: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 ontology enrichment: 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up against the Total - What terms are enriched?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2"/>
          <p:cNvSpPr txBox="1"/>
          <p:nvPr/>
        </p:nvSpPr>
        <p:spPr>
          <a:xfrm>
            <a:off x="2812550" y="4095338"/>
            <a:ext cx="8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319" name="Google Shape;1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50" y="2571753"/>
            <a:ext cx="2840700" cy="1677118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42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Enrichment analysis</a:t>
            </a:r>
            <a:endParaRPr sz="1900"/>
          </a:p>
        </p:txBody>
      </p:sp>
      <p:sp>
        <p:nvSpPr>
          <p:cNvPr id="1321" name="Google Shape;1321;p42"/>
          <p:cNvSpPr txBox="1"/>
          <p:nvPr/>
        </p:nvSpPr>
        <p:spPr>
          <a:xfrm>
            <a:off x="2964950" y="4247738"/>
            <a:ext cx="8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322" name="Google Shape;1322;p42"/>
          <p:cNvPicPr preferRelativeResize="0"/>
          <p:nvPr/>
        </p:nvPicPr>
        <p:blipFill rotWithShape="1">
          <a:blip r:embed="rId3">
            <a:alphaModFix/>
          </a:blip>
          <a:srcRect b="0" l="57725" r="0" t="0"/>
          <a:stretch/>
        </p:blipFill>
        <p:spPr>
          <a:xfrm>
            <a:off x="5654350" y="2584200"/>
            <a:ext cx="1200900" cy="167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3" name="Google Shape;1323;p42"/>
          <p:cNvSpPr txBox="1"/>
          <p:nvPr/>
        </p:nvSpPr>
        <p:spPr>
          <a:xfrm>
            <a:off x="4239249" y="835638"/>
            <a:ext cx="40311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Gene-set enrichment: </a:t>
            </a:r>
            <a:br>
              <a:rPr lang="en"/>
            </a:br>
            <a:br>
              <a:rPr lang="en"/>
            </a:br>
            <a:r>
              <a:rPr lang="en"/>
              <a:t>Ranked genes, which set is + represented among most differentially </a:t>
            </a:r>
            <a:r>
              <a:rPr lang="en"/>
              <a:t>expressed?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3"/>
          <p:cNvSpPr/>
          <p:nvPr/>
        </p:nvSpPr>
        <p:spPr>
          <a:xfrm>
            <a:off x="4793875" y="3126850"/>
            <a:ext cx="2633400" cy="1677000"/>
          </a:xfrm>
          <a:prstGeom prst="rect">
            <a:avLst/>
          </a:prstGeom>
          <a:solidFill>
            <a:srgbClr val="F7F6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9" name="Google Shape;1329;p43"/>
          <p:cNvPicPr preferRelativeResize="0"/>
          <p:nvPr/>
        </p:nvPicPr>
        <p:blipFill rotWithShape="1">
          <a:blip r:embed="rId3">
            <a:alphaModFix/>
          </a:blip>
          <a:srcRect b="4310" l="57124" r="1049" t="3182"/>
          <a:stretch/>
        </p:blipFill>
        <p:spPr>
          <a:xfrm>
            <a:off x="6197350" y="3212425"/>
            <a:ext cx="1188149" cy="15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43"/>
          <p:cNvSpPr txBox="1"/>
          <p:nvPr/>
        </p:nvSpPr>
        <p:spPr>
          <a:xfrm>
            <a:off x="881950" y="4211188"/>
            <a:ext cx="1956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 of genes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Colors = functions</a:t>
            </a:r>
            <a:endParaRPr sz="1200"/>
          </a:p>
        </p:txBody>
      </p:sp>
      <p:sp>
        <p:nvSpPr>
          <p:cNvPr id="1331" name="Google Shape;1331;p43"/>
          <p:cNvSpPr txBox="1"/>
          <p:nvPr/>
        </p:nvSpPr>
        <p:spPr>
          <a:xfrm>
            <a:off x="200644" y="608575"/>
            <a:ext cx="34539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points of view: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 ontology enrichment: 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up against the Total - What terms are enriched?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3"/>
          <p:cNvSpPr txBox="1"/>
          <p:nvPr/>
        </p:nvSpPr>
        <p:spPr>
          <a:xfrm>
            <a:off x="2812550" y="4095338"/>
            <a:ext cx="8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333" name="Google Shape;1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50" y="2571753"/>
            <a:ext cx="2840700" cy="1677118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43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Enrichment analysis</a:t>
            </a:r>
            <a:endParaRPr sz="1900"/>
          </a:p>
        </p:txBody>
      </p:sp>
      <p:sp>
        <p:nvSpPr>
          <p:cNvPr id="1335" name="Google Shape;1335;p43"/>
          <p:cNvSpPr txBox="1"/>
          <p:nvPr/>
        </p:nvSpPr>
        <p:spPr>
          <a:xfrm>
            <a:off x="2964950" y="4247738"/>
            <a:ext cx="8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  <p:sp>
        <p:nvSpPr>
          <p:cNvPr id="1336" name="Google Shape;1336;p43"/>
          <p:cNvSpPr txBox="1"/>
          <p:nvPr/>
        </p:nvSpPr>
        <p:spPr>
          <a:xfrm>
            <a:off x="4239249" y="683238"/>
            <a:ext cx="40311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Gene-ontology enrichment: 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Which terms are more represented. Consider the relation among terms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Biological process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Molecular </a:t>
            </a:r>
            <a:r>
              <a:rPr lang="en"/>
              <a:t>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Cellular</a:t>
            </a:r>
            <a:r>
              <a:rPr lang="en"/>
              <a:t> component</a:t>
            </a:r>
            <a:endParaRPr/>
          </a:p>
        </p:txBody>
      </p:sp>
      <p:sp>
        <p:nvSpPr>
          <p:cNvPr id="1337" name="Google Shape;1337;p43"/>
          <p:cNvSpPr txBox="1"/>
          <p:nvPr/>
        </p:nvSpPr>
        <p:spPr>
          <a:xfrm>
            <a:off x="831200" y="261605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38" name="Google Shape;1338;p43"/>
          <p:cNvSpPr txBox="1"/>
          <p:nvPr/>
        </p:nvSpPr>
        <p:spPr>
          <a:xfrm>
            <a:off x="1232300" y="261605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39" name="Google Shape;1339;p43"/>
          <p:cNvSpPr txBox="1"/>
          <p:nvPr/>
        </p:nvSpPr>
        <p:spPr>
          <a:xfrm>
            <a:off x="1633400" y="259307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0" name="Google Shape;1340;p43"/>
          <p:cNvSpPr txBox="1"/>
          <p:nvPr/>
        </p:nvSpPr>
        <p:spPr>
          <a:xfrm>
            <a:off x="1633400" y="296897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1" name="Google Shape;1341;p43"/>
          <p:cNvSpPr txBox="1"/>
          <p:nvPr/>
        </p:nvSpPr>
        <p:spPr>
          <a:xfrm>
            <a:off x="1232300" y="298382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2" name="Google Shape;1342;p43"/>
          <p:cNvSpPr txBox="1"/>
          <p:nvPr/>
        </p:nvSpPr>
        <p:spPr>
          <a:xfrm>
            <a:off x="831200" y="298382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3" name="Google Shape;1343;p43"/>
          <p:cNvSpPr txBox="1"/>
          <p:nvPr/>
        </p:nvSpPr>
        <p:spPr>
          <a:xfrm>
            <a:off x="831200" y="337972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4" name="Google Shape;1344;p43"/>
          <p:cNvSpPr txBox="1"/>
          <p:nvPr/>
        </p:nvSpPr>
        <p:spPr>
          <a:xfrm>
            <a:off x="831200" y="374950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5" name="Google Shape;1345;p43"/>
          <p:cNvSpPr txBox="1"/>
          <p:nvPr/>
        </p:nvSpPr>
        <p:spPr>
          <a:xfrm>
            <a:off x="1232300" y="374950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6" name="Google Shape;1346;p43"/>
          <p:cNvSpPr txBox="1"/>
          <p:nvPr/>
        </p:nvSpPr>
        <p:spPr>
          <a:xfrm>
            <a:off x="1232300" y="337972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7" name="Google Shape;1347;p43"/>
          <p:cNvSpPr txBox="1"/>
          <p:nvPr/>
        </p:nvSpPr>
        <p:spPr>
          <a:xfrm>
            <a:off x="1633400" y="337972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8" name="Google Shape;1348;p43"/>
          <p:cNvSpPr txBox="1"/>
          <p:nvPr/>
        </p:nvSpPr>
        <p:spPr>
          <a:xfrm>
            <a:off x="1633400" y="374950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49" name="Google Shape;1349;p43"/>
          <p:cNvSpPr txBox="1"/>
          <p:nvPr/>
        </p:nvSpPr>
        <p:spPr>
          <a:xfrm>
            <a:off x="2435600" y="261605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0" name="Google Shape;1350;p43"/>
          <p:cNvSpPr txBox="1"/>
          <p:nvPr/>
        </p:nvSpPr>
        <p:spPr>
          <a:xfrm>
            <a:off x="2838550" y="261605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1" name="Google Shape;1351;p43"/>
          <p:cNvSpPr txBox="1"/>
          <p:nvPr/>
        </p:nvSpPr>
        <p:spPr>
          <a:xfrm>
            <a:off x="3241500" y="261605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2" name="Google Shape;1352;p43"/>
          <p:cNvSpPr txBox="1"/>
          <p:nvPr/>
        </p:nvSpPr>
        <p:spPr>
          <a:xfrm>
            <a:off x="2435600" y="298381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3" name="Google Shape;1353;p43"/>
          <p:cNvSpPr txBox="1"/>
          <p:nvPr/>
        </p:nvSpPr>
        <p:spPr>
          <a:xfrm>
            <a:off x="2838550" y="298381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3241500" y="298381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5" name="Google Shape;1355;p43"/>
          <p:cNvSpPr txBox="1"/>
          <p:nvPr/>
        </p:nvSpPr>
        <p:spPr>
          <a:xfrm>
            <a:off x="2435600" y="337971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2838550" y="337971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7" name="Google Shape;1357;p43"/>
          <p:cNvSpPr txBox="1"/>
          <p:nvPr/>
        </p:nvSpPr>
        <p:spPr>
          <a:xfrm>
            <a:off x="3241500" y="337971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8" name="Google Shape;1358;p43"/>
          <p:cNvSpPr txBox="1"/>
          <p:nvPr/>
        </p:nvSpPr>
        <p:spPr>
          <a:xfrm>
            <a:off x="2435600" y="37494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59" name="Google Shape;1359;p43"/>
          <p:cNvSpPr txBox="1"/>
          <p:nvPr/>
        </p:nvSpPr>
        <p:spPr>
          <a:xfrm>
            <a:off x="2838550" y="37494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60" name="Google Shape;1360;p43"/>
          <p:cNvSpPr txBox="1"/>
          <p:nvPr/>
        </p:nvSpPr>
        <p:spPr>
          <a:xfrm>
            <a:off x="3241500" y="37494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61" name="Google Shape;1361;p43"/>
          <p:cNvSpPr txBox="1"/>
          <p:nvPr/>
        </p:nvSpPr>
        <p:spPr>
          <a:xfrm>
            <a:off x="2035425" y="261605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62" name="Google Shape;1362;p43"/>
          <p:cNvSpPr txBox="1"/>
          <p:nvPr/>
        </p:nvSpPr>
        <p:spPr>
          <a:xfrm>
            <a:off x="2035425" y="298381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63" name="Google Shape;1363;p43"/>
          <p:cNvSpPr txBox="1"/>
          <p:nvPr/>
        </p:nvSpPr>
        <p:spPr>
          <a:xfrm>
            <a:off x="2035425" y="337971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64" name="Google Shape;1364;p43"/>
          <p:cNvSpPr txBox="1"/>
          <p:nvPr/>
        </p:nvSpPr>
        <p:spPr>
          <a:xfrm>
            <a:off x="2035425" y="37494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365" name="Google Shape;1365;p43"/>
          <p:cNvPicPr preferRelativeResize="0"/>
          <p:nvPr/>
        </p:nvPicPr>
        <p:blipFill rotWithShape="1">
          <a:blip r:embed="rId3">
            <a:alphaModFix/>
          </a:blip>
          <a:srcRect b="1456" l="1694" r="55945" t="50478"/>
          <a:stretch/>
        </p:blipFill>
        <p:spPr>
          <a:xfrm>
            <a:off x="4994050" y="3957750"/>
            <a:ext cx="1203300" cy="8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43"/>
          <p:cNvSpPr txBox="1"/>
          <p:nvPr/>
        </p:nvSpPr>
        <p:spPr>
          <a:xfrm>
            <a:off x="4994050" y="391910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67" name="Google Shape;1367;p43"/>
          <p:cNvSpPr txBox="1"/>
          <p:nvPr/>
        </p:nvSpPr>
        <p:spPr>
          <a:xfrm>
            <a:off x="4994050" y="428887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68" name="Google Shape;1368;p43"/>
          <p:cNvSpPr txBox="1"/>
          <p:nvPr/>
        </p:nvSpPr>
        <p:spPr>
          <a:xfrm>
            <a:off x="5395150" y="428887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69" name="Google Shape;1369;p43"/>
          <p:cNvSpPr txBox="1"/>
          <p:nvPr/>
        </p:nvSpPr>
        <p:spPr>
          <a:xfrm>
            <a:off x="5395150" y="391910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0" name="Google Shape;1370;p43"/>
          <p:cNvSpPr txBox="1"/>
          <p:nvPr/>
        </p:nvSpPr>
        <p:spPr>
          <a:xfrm>
            <a:off x="5796250" y="3919100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1" name="Google Shape;1371;p43"/>
          <p:cNvSpPr txBox="1"/>
          <p:nvPr/>
        </p:nvSpPr>
        <p:spPr>
          <a:xfrm>
            <a:off x="5796250" y="428887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2" name="Google Shape;1372;p43"/>
          <p:cNvSpPr txBox="1"/>
          <p:nvPr/>
        </p:nvSpPr>
        <p:spPr>
          <a:xfrm>
            <a:off x="6220300" y="321242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3" name="Google Shape;1373;p43"/>
          <p:cNvSpPr txBox="1"/>
          <p:nvPr/>
        </p:nvSpPr>
        <p:spPr>
          <a:xfrm>
            <a:off x="6623250" y="321242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4" name="Google Shape;1374;p43"/>
          <p:cNvSpPr txBox="1"/>
          <p:nvPr/>
        </p:nvSpPr>
        <p:spPr>
          <a:xfrm>
            <a:off x="7026200" y="3212425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5" name="Google Shape;1375;p43"/>
          <p:cNvSpPr txBox="1"/>
          <p:nvPr/>
        </p:nvSpPr>
        <p:spPr>
          <a:xfrm>
            <a:off x="6220300" y="35801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6" name="Google Shape;1376;p43"/>
          <p:cNvSpPr txBox="1"/>
          <p:nvPr/>
        </p:nvSpPr>
        <p:spPr>
          <a:xfrm>
            <a:off x="6623250" y="35801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7" name="Google Shape;1377;p43"/>
          <p:cNvSpPr txBox="1"/>
          <p:nvPr/>
        </p:nvSpPr>
        <p:spPr>
          <a:xfrm>
            <a:off x="7026200" y="35801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8" name="Google Shape;1378;p43"/>
          <p:cNvSpPr txBox="1"/>
          <p:nvPr/>
        </p:nvSpPr>
        <p:spPr>
          <a:xfrm>
            <a:off x="6220300" y="39760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79" name="Google Shape;1379;p43"/>
          <p:cNvSpPr txBox="1"/>
          <p:nvPr/>
        </p:nvSpPr>
        <p:spPr>
          <a:xfrm>
            <a:off x="6623250" y="39760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80" name="Google Shape;1380;p43"/>
          <p:cNvSpPr txBox="1"/>
          <p:nvPr/>
        </p:nvSpPr>
        <p:spPr>
          <a:xfrm>
            <a:off x="7026200" y="3976088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81" name="Google Shape;1381;p43"/>
          <p:cNvSpPr txBox="1"/>
          <p:nvPr/>
        </p:nvSpPr>
        <p:spPr>
          <a:xfrm>
            <a:off x="6220300" y="434586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82" name="Google Shape;1382;p43"/>
          <p:cNvSpPr txBox="1"/>
          <p:nvPr/>
        </p:nvSpPr>
        <p:spPr>
          <a:xfrm>
            <a:off x="7026200" y="434586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83" name="Google Shape;1383;p43"/>
          <p:cNvSpPr txBox="1"/>
          <p:nvPr/>
        </p:nvSpPr>
        <p:spPr>
          <a:xfrm>
            <a:off x="6625100" y="4345863"/>
            <a:ext cx="4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4"/>
          <p:cNvPicPr preferRelativeResize="0"/>
          <p:nvPr/>
        </p:nvPicPr>
        <p:blipFill rotWithShape="1">
          <a:blip r:embed="rId3">
            <a:alphaModFix/>
          </a:blip>
          <a:srcRect b="52704" l="48171" r="28281" t="10601"/>
          <a:stretch/>
        </p:blipFill>
        <p:spPr>
          <a:xfrm>
            <a:off x="6997100" y="969175"/>
            <a:ext cx="1453076" cy="18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4"/>
          <p:cNvSpPr txBox="1"/>
          <p:nvPr/>
        </p:nvSpPr>
        <p:spPr>
          <a:xfrm>
            <a:off x="188925" y="1141425"/>
            <a:ext cx="49257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Context and scientific answers: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Specific or </a:t>
            </a:r>
            <a:r>
              <a:rPr lang="en"/>
              <a:t>Nonspecific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Whole plant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vs</a:t>
            </a:r>
            <a:r>
              <a:rPr lang="en"/>
              <a:t> leaves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Leaves during the day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vs</a:t>
            </a:r>
            <a:r>
              <a:rPr lang="en"/>
              <a:t> leaves in the sunset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Whole human body </a:t>
            </a:r>
            <a:r>
              <a:rPr lang="en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vs</a:t>
            </a:r>
            <a:r>
              <a:rPr lang="en">
                <a:solidFill>
                  <a:schemeClr val="dk1"/>
                </a:solidFill>
              </a:rPr>
              <a:t> lung sample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Health lungs </a:t>
            </a:r>
            <a:r>
              <a:rPr lang="en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vs</a:t>
            </a:r>
            <a:r>
              <a:rPr lang="en">
                <a:solidFill>
                  <a:schemeClr val="dk1"/>
                </a:solidFill>
              </a:rPr>
              <a:t> Cancer lungs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44"/>
          <p:cNvSpPr txBox="1"/>
          <p:nvPr/>
        </p:nvSpPr>
        <p:spPr>
          <a:xfrm>
            <a:off x="6920400" y="4688575"/>
            <a:ext cx="1606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brgfx on Freepik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391" name="Google Shape;1391;p44"/>
          <p:cNvPicPr preferRelativeResize="0"/>
          <p:nvPr/>
        </p:nvPicPr>
        <p:blipFill rotWithShape="1">
          <a:blip r:embed="rId4">
            <a:alphaModFix/>
          </a:blip>
          <a:srcRect b="54969" l="49619" r="0" t="0"/>
          <a:stretch/>
        </p:blipFill>
        <p:spPr>
          <a:xfrm>
            <a:off x="7060375" y="3395575"/>
            <a:ext cx="1413000" cy="1293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1392" name="Google Shape;1392;p44"/>
          <p:cNvSpPr txBox="1"/>
          <p:nvPr/>
        </p:nvSpPr>
        <p:spPr>
          <a:xfrm>
            <a:off x="6303288" y="2747350"/>
            <a:ext cx="284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Combination of Image by katemangostar on Freepik and Freepik image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393" name="Google Shape;1393;p44"/>
          <p:cNvPicPr preferRelativeResize="0"/>
          <p:nvPr/>
        </p:nvPicPr>
        <p:blipFill rotWithShape="1">
          <a:blip r:embed="rId5">
            <a:alphaModFix/>
          </a:blip>
          <a:srcRect b="31417" l="44401" r="44508" t="57126"/>
          <a:stretch/>
        </p:blipFill>
        <p:spPr>
          <a:xfrm>
            <a:off x="7937776" y="456213"/>
            <a:ext cx="713175" cy="5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44"/>
          <p:cNvPicPr preferRelativeResize="0"/>
          <p:nvPr/>
        </p:nvPicPr>
        <p:blipFill rotWithShape="1">
          <a:blip r:embed="rId5">
            <a:alphaModFix/>
          </a:blip>
          <a:srcRect b="53944" l="82488" r="6422" t="31770"/>
          <a:stretch/>
        </p:blipFill>
        <p:spPr>
          <a:xfrm>
            <a:off x="6765525" y="383450"/>
            <a:ext cx="713175" cy="73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44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Enrichment analysis and Context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0" name="Google Shape;1400;p45"/>
          <p:cNvGrpSpPr/>
          <p:nvPr/>
        </p:nvGrpSpPr>
        <p:grpSpPr>
          <a:xfrm>
            <a:off x="6037305" y="3340582"/>
            <a:ext cx="2537177" cy="1271981"/>
            <a:chOff x="4663163" y="703113"/>
            <a:chExt cx="1336200" cy="608313"/>
          </a:xfrm>
        </p:grpSpPr>
        <p:cxnSp>
          <p:nvCxnSpPr>
            <p:cNvPr id="1401" name="Google Shape;1401;p45"/>
            <p:cNvCxnSpPr/>
            <p:nvPr/>
          </p:nvCxnSpPr>
          <p:spPr>
            <a:xfrm>
              <a:off x="4663163" y="1310225"/>
              <a:ext cx="1336200" cy="12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402" name="Google Shape;1402;p45"/>
            <p:cNvCxnSpPr/>
            <p:nvPr/>
          </p:nvCxnSpPr>
          <p:spPr>
            <a:xfrm>
              <a:off x="4663163" y="1156850"/>
              <a:ext cx="1336200" cy="12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403" name="Google Shape;1403;p45"/>
            <p:cNvCxnSpPr/>
            <p:nvPr/>
          </p:nvCxnSpPr>
          <p:spPr>
            <a:xfrm>
              <a:off x="4663163" y="998613"/>
              <a:ext cx="1336200" cy="12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404" name="Google Shape;1404;p45"/>
            <p:cNvCxnSpPr/>
            <p:nvPr/>
          </p:nvCxnSpPr>
          <p:spPr>
            <a:xfrm>
              <a:off x="4663163" y="850875"/>
              <a:ext cx="1336200" cy="12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405" name="Google Shape;1405;p45"/>
            <p:cNvCxnSpPr/>
            <p:nvPr/>
          </p:nvCxnSpPr>
          <p:spPr>
            <a:xfrm>
              <a:off x="4663163" y="703113"/>
              <a:ext cx="1336200" cy="12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406" name="Google Shape;1406;p45"/>
          <p:cNvSpPr txBox="1"/>
          <p:nvPr>
            <p:ph type="ctrTitle"/>
          </p:nvPr>
        </p:nvSpPr>
        <p:spPr>
          <a:xfrm>
            <a:off x="76200" y="0"/>
            <a:ext cx="91440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Quality control enrichment analysis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>
                <a:solidFill>
                  <a:srgbClr val="666666"/>
                </a:solidFill>
              </a:rPr>
              <a:t>Corrections for false positive cases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407" name="Google Shape;1407;p45"/>
          <p:cNvSpPr txBox="1"/>
          <p:nvPr/>
        </p:nvSpPr>
        <p:spPr>
          <a:xfrm>
            <a:off x="341325" y="1141425"/>
            <a:ext cx="41118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to correct False positive rates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testing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Bonferroni:</a:t>
            </a:r>
            <a:br>
              <a:rPr lang="en"/>
            </a:br>
            <a:r>
              <a:rPr lang="en"/>
              <a:t>More conservative</a:t>
            </a:r>
            <a:br>
              <a:rPr lang="en"/>
            </a:br>
            <a:r>
              <a:rPr lang="en"/>
              <a:t>Less False Positive</a:t>
            </a:r>
            <a:br>
              <a:rPr lang="en"/>
            </a:br>
            <a:r>
              <a:rPr lang="en"/>
              <a:t>Higher chance of False Negative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FDR</a:t>
            </a:r>
            <a:br>
              <a:rPr lang="en"/>
            </a:br>
            <a:r>
              <a:rPr lang="en"/>
              <a:t>Control proportion of False Positive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B&amp;H</a:t>
            </a:r>
            <a:br>
              <a:rPr lang="en"/>
            </a:br>
            <a:r>
              <a:rPr lang="en"/>
              <a:t>Find highest ranking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45"/>
          <p:cNvSpPr/>
          <p:nvPr/>
        </p:nvSpPr>
        <p:spPr>
          <a:xfrm>
            <a:off x="6422951" y="1506521"/>
            <a:ext cx="1173000" cy="516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85725" rotWithShape="0" algn="bl" dir="3000000" dist="161925">
              <a:srgbClr val="999999">
                <a:alpha val="2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9" name="Google Shape;14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981" y="415673"/>
            <a:ext cx="1172970" cy="1603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45"/>
          <p:cNvSpPr/>
          <p:nvPr/>
        </p:nvSpPr>
        <p:spPr>
          <a:xfrm rot="-8100000">
            <a:off x="6598342" y="2153429"/>
            <a:ext cx="822224" cy="83664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9E9E9E"/>
          </a:solidFill>
          <a:ln cap="flat" cmpd="sng" w="76200">
            <a:solidFill>
              <a:srgbClr val="99D5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1" name="Google Shape;1411;p45"/>
          <p:cNvCxnSpPr/>
          <p:nvPr/>
        </p:nvCxnSpPr>
        <p:spPr>
          <a:xfrm flipH="1">
            <a:off x="6037225" y="3273900"/>
            <a:ext cx="21300" cy="17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45"/>
          <p:cNvCxnSpPr/>
          <p:nvPr/>
        </p:nvCxnSpPr>
        <p:spPr>
          <a:xfrm>
            <a:off x="5971750" y="4929850"/>
            <a:ext cx="26025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45"/>
          <p:cNvSpPr/>
          <p:nvPr/>
        </p:nvSpPr>
        <p:spPr>
          <a:xfrm>
            <a:off x="6042900" y="3273900"/>
            <a:ext cx="2311000" cy="1405325"/>
          </a:xfrm>
          <a:custGeom>
            <a:rect b="b" l="l" r="r" t="t"/>
            <a:pathLst>
              <a:path extrusionOk="0" h="56213" w="92440">
                <a:moveTo>
                  <a:pt x="0" y="56213"/>
                </a:moveTo>
                <a:lnTo>
                  <a:pt x="11243" y="43721"/>
                </a:lnTo>
                <a:lnTo>
                  <a:pt x="18114" y="46219"/>
                </a:lnTo>
                <a:lnTo>
                  <a:pt x="25609" y="31229"/>
                </a:lnTo>
                <a:lnTo>
                  <a:pt x="40599" y="33728"/>
                </a:lnTo>
                <a:lnTo>
                  <a:pt x="50592" y="21236"/>
                </a:lnTo>
                <a:lnTo>
                  <a:pt x="64958" y="28106"/>
                </a:lnTo>
                <a:lnTo>
                  <a:pt x="92440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4" name="Google Shape;1414;p45"/>
          <p:cNvSpPr txBox="1"/>
          <p:nvPr/>
        </p:nvSpPr>
        <p:spPr>
          <a:xfrm>
            <a:off x="6661300" y="4679219"/>
            <a:ext cx="1956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More </a:t>
            </a:r>
            <a:r>
              <a:rPr lang="en" sz="1200"/>
              <a:t>confidence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46"/>
          <p:cNvPicPr preferRelativeResize="0"/>
          <p:nvPr/>
        </p:nvPicPr>
        <p:blipFill rotWithShape="1">
          <a:blip r:embed="rId3">
            <a:alphaModFix/>
          </a:blip>
          <a:srcRect b="43839" l="-110" r="-70" t="0"/>
          <a:stretch/>
        </p:blipFill>
        <p:spPr>
          <a:xfrm flipH="1">
            <a:off x="-7756" y="2866651"/>
            <a:ext cx="9159501" cy="227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46"/>
          <p:cNvPicPr preferRelativeResize="0"/>
          <p:nvPr/>
        </p:nvPicPr>
        <p:blipFill rotWithShape="1">
          <a:blip r:embed="rId3">
            <a:alphaModFix/>
          </a:blip>
          <a:srcRect b="43839" l="-110" r="-70" t="0"/>
          <a:stretch/>
        </p:blipFill>
        <p:spPr>
          <a:xfrm rot="10800000">
            <a:off x="-6" y="1"/>
            <a:ext cx="9159501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46"/>
          <p:cNvSpPr txBox="1"/>
          <p:nvPr>
            <p:ph type="ctrTitle"/>
          </p:nvPr>
        </p:nvSpPr>
        <p:spPr>
          <a:xfrm>
            <a:off x="311700" y="1430375"/>
            <a:ext cx="8520600" cy="12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Enrichment Analysis</a:t>
            </a:r>
            <a:endParaRPr/>
          </a:p>
        </p:txBody>
      </p:sp>
      <p:sp>
        <p:nvSpPr>
          <p:cNvPr id="1422" name="Google Shape;1422;p46"/>
          <p:cNvSpPr txBox="1"/>
          <p:nvPr>
            <p:ph type="ctrTitle"/>
          </p:nvPr>
        </p:nvSpPr>
        <p:spPr>
          <a:xfrm>
            <a:off x="159300" y="1887575"/>
            <a:ext cx="8520600" cy="12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Gene Ontology</a:t>
            </a:r>
            <a:endParaRPr sz="3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47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Enrichment analysis</a:t>
            </a:r>
            <a:endParaRPr sz="2500"/>
          </a:p>
        </p:txBody>
      </p:sp>
      <p:sp>
        <p:nvSpPr>
          <p:cNvPr id="1428" name="Google Shape;1428;p47"/>
          <p:cNvSpPr txBox="1"/>
          <p:nvPr>
            <p:ph type="ctrTitle"/>
          </p:nvPr>
        </p:nvSpPr>
        <p:spPr>
          <a:xfrm>
            <a:off x="76200" y="42720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GO e</a:t>
            </a:r>
            <a:r>
              <a:rPr lang="en" sz="2200"/>
              <a:t>nrichment</a:t>
            </a:r>
            <a:endParaRPr sz="2200"/>
          </a:p>
        </p:txBody>
      </p:sp>
      <p:sp>
        <p:nvSpPr>
          <p:cNvPr id="1429" name="Google Shape;1429;p47"/>
          <p:cNvSpPr txBox="1"/>
          <p:nvPr/>
        </p:nvSpPr>
        <p:spPr>
          <a:xfrm>
            <a:off x="188925" y="1141425"/>
            <a:ext cx="42774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47"/>
          <p:cNvSpPr txBox="1"/>
          <p:nvPr/>
        </p:nvSpPr>
        <p:spPr>
          <a:xfrm>
            <a:off x="211950" y="1375925"/>
            <a:ext cx="44160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veat"/>
                <a:ea typeface="Caveat"/>
                <a:cs typeface="Caveat"/>
                <a:sym typeface="Caveat"/>
              </a:rPr>
              <a:t>Ontology: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set of </a:t>
            </a:r>
            <a:r>
              <a:rPr b="1" lang="en">
                <a:solidFill>
                  <a:schemeClr val="dk1"/>
                </a:solidFill>
              </a:rPr>
              <a:t>concepts </a:t>
            </a:r>
            <a:r>
              <a:rPr lang="en">
                <a:solidFill>
                  <a:schemeClr val="dk1"/>
                </a:solidFill>
              </a:rPr>
              <a:t>related to a domain, also used to define </a:t>
            </a:r>
            <a:r>
              <a:rPr b="1" lang="en">
                <a:solidFill>
                  <a:schemeClr val="dk1"/>
                </a:solidFill>
              </a:rPr>
              <a:t>relationships </a:t>
            </a:r>
            <a:r>
              <a:rPr lang="en">
                <a:solidFill>
                  <a:schemeClr val="dk1"/>
                </a:solidFill>
              </a:rPr>
              <a:t>among entities.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8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Enrichment analysis </a:t>
            </a:r>
            <a:endParaRPr sz="2500"/>
          </a:p>
        </p:txBody>
      </p:sp>
      <p:sp>
        <p:nvSpPr>
          <p:cNvPr id="1436" name="Google Shape;1436;p48"/>
          <p:cNvSpPr txBox="1"/>
          <p:nvPr>
            <p:ph type="ctrTitle"/>
          </p:nvPr>
        </p:nvSpPr>
        <p:spPr>
          <a:xfrm>
            <a:off x="76200" y="42720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GO enrichment</a:t>
            </a:r>
            <a:endParaRPr sz="2200"/>
          </a:p>
        </p:txBody>
      </p:sp>
      <p:sp>
        <p:nvSpPr>
          <p:cNvPr id="1437" name="Google Shape;1437;p48"/>
          <p:cNvSpPr txBox="1"/>
          <p:nvPr/>
        </p:nvSpPr>
        <p:spPr>
          <a:xfrm>
            <a:off x="188925" y="1141425"/>
            <a:ext cx="42774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veat"/>
                <a:ea typeface="Caveat"/>
                <a:cs typeface="Caveat"/>
                <a:sym typeface="Caveat"/>
              </a:rPr>
              <a:t>Gene Ontology</a:t>
            </a:r>
            <a:r>
              <a:rPr lang="en"/>
              <a:t>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Consortium created to provide the “</a:t>
            </a:r>
            <a:r>
              <a:rPr lang="en" sz="1700">
                <a:latin typeface="Caveat"/>
                <a:ea typeface="Caveat"/>
                <a:cs typeface="Caveat"/>
                <a:sym typeface="Caveat"/>
              </a:rPr>
              <a:t>state of art</a:t>
            </a:r>
            <a:r>
              <a:rPr i="1" lang="en">
                <a:solidFill>
                  <a:schemeClr val="dk1"/>
                </a:solidFill>
              </a:rPr>
              <a:t>”</a:t>
            </a:r>
            <a:r>
              <a:rPr lang="en">
                <a:solidFill>
                  <a:schemeClr val="dk1"/>
                </a:solidFill>
              </a:rPr>
              <a:t> about genes. The </a:t>
            </a:r>
            <a:r>
              <a:rPr b="1" lang="en">
                <a:solidFill>
                  <a:srgbClr val="BF9000"/>
                </a:solidFill>
              </a:rPr>
              <a:t>gold</a:t>
            </a:r>
            <a:r>
              <a:rPr lang="en">
                <a:solidFill>
                  <a:schemeClr val="dk1"/>
                </a:solidFill>
              </a:rPr>
              <a:t> standard. </a:t>
            </a:r>
            <a:br>
              <a:rPr lang="en">
                <a:solidFill>
                  <a:schemeClr val="dk1"/>
                </a:solidFill>
              </a:rPr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Molecular function: </a:t>
            </a:r>
            <a:r>
              <a:rPr lang="en" sz="1200"/>
              <a:t>Activities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Biological process: </a:t>
            </a:r>
            <a:r>
              <a:rPr lang="en" sz="1200"/>
              <a:t>Large process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Cellular component: </a:t>
            </a:r>
            <a:r>
              <a:rPr lang="en" sz="1200"/>
              <a:t>Location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48"/>
          <p:cNvSpPr txBox="1"/>
          <p:nvPr/>
        </p:nvSpPr>
        <p:spPr>
          <a:xfrm>
            <a:off x="211950" y="1375925"/>
            <a:ext cx="44160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CCCC"/>
                </a:solidFill>
                <a:latin typeface="Caveat"/>
                <a:ea typeface="Caveat"/>
                <a:cs typeface="Caveat"/>
                <a:sym typeface="Caveat"/>
              </a:rPr>
              <a:t>Ontology: </a:t>
            </a:r>
            <a:endParaRPr>
              <a:solidFill>
                <a:srgbClr val="CCCCC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</a:rPr>
              <a:t>A set of </a:t>
            </a:r>
            <a:r>
              <a:rPr b="1" lang="en">
                <a:solidFill>
                  <a:srgbClr val="CCCCCC"/>
                </a:solidFill>
              </a:rPr>
              <a:t>concepts </a:t>
            </a:r>
            <a:r>
              <a:rPr lang="en">
                <a:solidFill>
                  <a:srgbClr val="CCCCCC"/>
                </a:solidFill>
              </a:rPr>
              <a:t>related to a domain, also used to define </a:t>
            </a:r>
            <a:r>
              <a:rPr b="1" lang="en">
                <a:solidFill>
                  <a:srgbClr val="CCCCCC"/>
                </a:solidFill>
              </a:rPr>
              <a:t>relationships </a:t>
            </a:r>
            <a:r>
              <a:rPr lang="en">
                <a:solidFill>
                  <a:srgbClr val="CCCCCC"/>
                </a:solidFill>
              </a:rPr>
              <a:t>among entities.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439" name="Google Shape;14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175" y="878850"/>
            <a:ext cx="1708900" cy="322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800" y="598450"/>
            <a:ext cx="2093276" cy="405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9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500"/>
              <a:t>Enrichment analysis </a:t>
            </a:r>
            <a:endParaRPr sz="2500"/>
          </a:p>
        </p:txBody>
      </p:sp>
      <p:sp>
        <p:nvSpPr>
          <p:cNvPr id="1446" name="Google Shape;1446;p49"/>
          <p:cNvSpPr txBox="1"/>
          <p:nvPr>
            <p:ph type="ctrTitle"/>
          </p:nvPr>
        </p:nvSpPr>
        <p:spPr>
          <a:xfrm>
            <a:off x="76200" y="42720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GO enrichment</a:t>
            </a:r>
            <a:endParaRPr sz="2200"/>
          </a:p>
        </p:txBody>
      </p:sp>
      <p:sp>
        <p:nvSpPr>
          <p:cNvPr id="1447" name="Google Shape;1447;p49"/>
          <p:cNvSpPr txBox="1"/>
          <p:nvPr/>
        </p:nvSpPr>
        <p:spPr>
          <a:xfrm>
            <a:off x="188925" y="1141425"/>
            <a:ext cx="42774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veat"/>
                <a:ea typeface="Caveat"/>
                <a:cs typeface="Caveat"/>
                <a:sym typeface="Caveat"/>
              </a:rPr>
              <a:t>Gene Ontology</a:t>
            </a:r>
            <a:r>
              <a:rPr lang="en"/>
              <a:t>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Consortium created to provide the “</a:t>
            </a:r>
            <a:r>
              <a:rPr lang="en" sz="1700">
                <a:latin typeface="Caveat"/>
                <a:ea typeface="Caveat"/>
                <a:cs typeface="Caveat"/>
                <a:sym typeface="Caveat"/>
              </a:rPr>
              <a:t>state of art</a:t>
            </a:r>
            <a:r>
              <a:rPr i="1" lang="en">
                <a:solidFill>
                  <a:schemeClr val="dk1"/>
                </a:solidFill>
              </a:rPr>
              <a:t>”</a:t>
            </a:r>
            <a:r>
              <a:rPr lang="en">
                <a:solidFill>
                  <a:schemeClr val="dk1"/>
                </a:solidFill>
              </a:rPr>
              <a:t> about genes. The </a:t>
            </a:r>
            <a:r>
              <a:rPr b="1" lang="en">
                <a:solidFill>
                  <a:srgbClr val="BF9000"/>
                </a:solidFill>
              </a:rPr>
              <a:t>gold</a:t>
            </a:r>
            <a:r>
              <a:rPr lang="en">
                <a:solidFill>
                  <a:schemeClr val="dk1"/>
                </a:solidFill>
              </a:rPr>
              <a:t> standard. </a:t>
            </a:r>
            <a:br>
              <a:rPr lang="en">
                <a:solidFill>
                  <a:schemeClr val="dk1"/>
                </a:solidFill>
              </a:rPr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Molecular function: </a:t>
            </a:r>
            <a:r>
              <a:rPr lang="en" sz="1200"/>
              <a:t>Activities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Biological process: </a:t>
            </a:r>
            <a:r>
              <a:rPr lang="en" sz="1200"/>
              <a:t>Large process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Cellular component: </a:t>
            </a:r>
            <a:r>
              <a:rPr lang="en" sz="1200"/>
              <a:t>Location</a:t>
            </a:r>
            <a:endParaRPr/>
          </a:p>
        </p:txBody>
      </p:sp>
      <p:sp>
        <p:nvSpPr>
          <p:cNvPr id="1448" name="Google Shape;1448;p49"/>
          <p:cNvSpPr txBox="1"/>
          <p:nvPr/>
        </p:nvSpPr>
        <p:spPr>
          <a:xfrm>
            <a:off x="211950" y="1375925"/>
            <a:ext cx="44160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CCCC"/>
                </a:solidFill>
                <a:latin typeface="Caveat"/>
                <a:ea typeface="Caveat"/>
                <a:cs typeface="Caveat"/>
                <a:sym typeface="Caveat"/>
              </a:rPr>
              <a:t>Ontology: </a:t>
            </a:r>
            <a:br>
              <a:rPr lang="en">
                <a:solidFill>
                  <a:srgbClr val="CCCCCC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>
                <a:solidFill>
                  <a:srgbClr val="CCCCCC"/>
                </a:solidFill>
              </a:rPr>
              <a:t>A set of </a:t>
            </a:r>
            <a:r>
              <a:rPr b="1" lang="en">
                <a:solidFill>
                  <a:srgbClr val="CCCCCC"/>
                </a:solidFill>
              </a:rPr>
              <a:t>concepts </a:t>
            </a:r>
            <a:r>
              <a:rPr lang="en">
                <a:solidFill>
                  <a:srgbClr val="CCCCCC"/>
                </a:solidFill>
              </a:rPr>
              <a:t>related to a domain, also used to define </a:t>
            </a:r>
            <a:r>
              <a:rPr b="1" lang="en">
                <a:solidFill>
                  <a:srgbClr val="CCCCCC"/>
                </a:solidFill>
              </a:rPr>
              <a:t>relationships </a:t>
            </a:r>
            <a:r>
              <a:rPr lang="en">
                <a:solidFill>
                  <a:srgbClr val="CCCCCC"/>
                </a:solidFill>
              </a:rPr>
              <a:t>among entities.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449" name="Google Shape;1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175" y="878850"/>
            <a:ext cx="1708900" cy="322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812" y="485375"/>
            <a:ext cx="1966712" cy="417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50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500"/>
              <a:t>Enrichment analysis </a:t>
            </a:r>
            <a:endParaRPr sz="2500"/>
          </a:p>
        </p:txBody>
      </p:sp>
      <p:sp>
        <p:nvSpPr>
          <p:cNvPr id="1456" name="Google Shape;1456;p50"/>
          <p:cNvSpPr txBox="1"/>
          <p:nvPr>
            <p:ph type="ctrTitle"/>
          </p:nvPr>
        </p:nvSpPr>
        <p:spPr>
          <a:xfrm>
            <a:off x="76200" y="42720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GO enrichment</a:t>
            </a:r>
            <a:endParaRPr sz="2200"/>
          </a:p>
        </p:txBody>
      </p:sp>
      <p:sp>
        <p:nvSpPr>
          <p:cNvPr id="1457" name="Google Shape;1457;p50"/>
          <p:cNvSpPr txBox="1"/>
          <p:nvPr/>
        </p:nvSpPr>
        <p:spPr>
          <a:xfrm>
            <a:off x="188925" y="1141425"/>
            <a:ext cx="42774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CCCC"/>
                </a:solidFill>
                <a:latin typeface="Caveat"/>
                <a:ea typeface="Caveat"/>
                <a:cs typeface="Caveat"/>
                <a:sym typeface="Caveat"/>
              </a:rPr>
              <a:t>Gene Ontology</a:t>
            </a:r>
            <a:r>
              <a:rPr lang="en">
                <a:solidFill>
                  <a:srgbClr val="CCCCCC"/>
                </a:solidFill>
              </a:rPr>
              <a:t>: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Consortium created to provide the “</a:t>
            </a:r>
            <a:r>
              <a:rPr lang="en" sz="1700">
                <a:solidFill>
                  <a:srgbClr val="CCCCCC"/>
                </a:solidFill>
                <a:latin typeface="Caveat"/>
                <a:ea typeface="Caveat"/>
                <a:cs typeface="Caveat"/>
                <a:sym typeface="Caveat"/>
              </a:rPr>
              <a:t>state of art</a:t>
            </a:r>
            <a:r>
              <a:rPr i="1" lang="en">
                <a:solidFill>
                  <a:srgbClr val="CCCCCC"/>
                </a:solidFill>
              </a:rPr>
              <a:t>”</a:t>
            </a:r>
            <a:r>
              <a:rPr lang="en">
                <a:solidFill>
                  <a:srgbClr val="CCCCCC"/>
                </a:solidFill>
              </a:rPr>
              <a:t> about genes. The </a:t>
            </a:r>
            <a:r>
              <a:rPr b="1" lang="en">
                <a:solidFill>
                  <a:srgbClr val="CCCCCC"/>
                </a:solidFill>
              </a:rPr>
              <a:t>gold</a:t>
            </a:r>
            <a:r>
              <a:rPr lang="en">
                <a:solidFill>
                  <a:srgbClr val="CCCCCC"/>
                </a:solidFill>
              </a:rPr>
              <a:t> standard. </a:t>
            </a:r>
            <a:br>
              <a:rPr lang="en">
                <a:solidFill>
                  <a:srgbClr val="CCCCCC"/>
                </a:solidFill>
              </a:rPr>
            </a:b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-"/>
            </a:pPr>
            <a:r>
              <a:rPr lang="en">
                <a:solidFill>
                  <a:srgbClr val="CCCCCC"/>
                </a:solidFill>
              </a:rPr>
              <a:t>Molecular function: </a:t>
            </a:r>
            <a:r>
              <a:rPr lang="en" sz="1200">
                <a:solidFill>
                  <a:srgbClr val="CCCCCC"/>
                </a:solidFill>
              </a:rPr>
              <a:t>Activities</a:t>
            </a:r>
            <a:endParaRPr sz="1200"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-"/>
            </a:pPr>
            <a:r>
              <a:rPr lang="en">
                <a:solidFill>
                  <a:srgbClr val="CCCCCC"/>
                </a:solidFill>
              </a:rPr>
              <a:t>Biological process: </a:t>
            </a:r>
            <a:r>
              <a:rPr lang="en" sz="1200">
                <a:solidFill>
                  <a:srgbClr val="CCCCCC"/>
                </a:solidFill>
              </a:rPr>
              <a:t>Large process</a:t>
            </a:r>
            <a:endParaRPr sz="1200"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-"/>
            </a:pPr>
            <a:r>
              <a:rPr lang="en">
                <a:solidFill>
                  <a:srgbClr val="CCCCCC"/>
                </a:solidFill>
              </a:rPr>
              <a:t>Cellular component: </a:t>
            </a:r>
            <a:r>
              <a:rPr lang="en" sz="1200">
                <a:solidFill>
                  <a:srgbClr val="CCCCCC"/>
                </a:solidFill>
              </a:rPr>
              <a:t>Location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458" name="Google Shape;1458;p50"/>
          <p:cNvSpPr txBox="1"/>
          <p:nvPr/>
        </p:nvSpPr>
        <p:spPr>
          <a:xfrm>
            <a:off x="211950" y="1375925"/>
            <a:ext cx="44160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CCCC"/>
                </a:solidFill>
                <a:latin typeface="Caveat"/>
                <a:ea typeface="Caveat"/>
                <a:cs typeface="Caveat"/>
                <a:sym typeface="Caveat"/>
              </a:rPr>
              <a:t>Ontology: </a:t>
            </a:r>
            <a:br>
              <a:rPr lang="en">
                <a:solidFill>
                  <a:srgbClr val="CCCCCC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>
                <a:solidFill>
                  <a:srgbClr val="CCCCCC"/>
                </a:solidFill>
              </a:rPr>
              <a:t>A set of </a:t>
            </a:r>
            <a:r>
              <a:rPr b="1" lang="en">
                <a:solidFill>
                  <a:srgbClr val="CCCCCC"/>
                </a:solidFill>
              </a:rPr>
              <a:t>concepts </a:t>
            </a:r>
            <a:r>
              <a:rPr lang="en">
                <a:solidFill>
                  <a:srgbClr val="CCCCCC"/>
                </a:solidFill>
              </a:rPr>
              <a:t>related to a domain, also used to define </a:t>
            </a:r>
            <a:r>
              <a:rPr b="1" lang="en">
                <a:solidFill>
                  <a:srgbClr val="CCCCCC"/>
                </a:solidFill>
              </a:rPr>
              <a:t>relationships </a:t>
            </a:r>
            <a:r>
              <a:rPr lang="en">
                <a:solidFill>
                  <a:srgbClr val="CCCCCC"/>
                </a:solidFill>
              </a:rPr>
              <a:t>among entities.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459" name="Google Shape;14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175" y="878850"/>
            <a:ext cx="1708900" cy="322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812" y="485375"/>
            <a:ext cx="1966712" cy="41727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50"/>
          <p:cNvSpPr txBox="1"/>
          <p:nvPr/>
        </p:nvSpPr>
        <p:spPr>
          <a:xfrm>
            <a:off x="188925" y="4149900"/>
            <a:ext cx="300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Taxon IDs</a:t>
            </a:r>
            <a:r>
              <a:rPr lang="en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Implicit, mostly Neutral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1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51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51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51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1470" name="Google Shape;1470;p51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51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478" name="Google Shape;147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51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188925" y="989025"/>
            <a:ext cx="46380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into genes function: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Individually</a:t>
            </a:r>
            <a:endParaRPr>
              <a:solidFill>
                <a:srgbClr val="CCCCCC"/>
              </a:solidFill>
            </a:endParaRPr>
          </a:p>
          <a:p>
            <a:pPr indent="-317500" lvl="1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00"/>
              <a:buChar char="-"/>
            </a:pPr>
            <a:r>
              <a:rPr lang="en">
                <a:solidFill>
                  <a:srgbClr val="CCCCCC"/>
                </a:solidFill>
              </a:rPr>
              <a:t>Focus in one main gene</a:t>
            </a:r>
            <a:endParaRPr>
              <a:solidFill>
                <a:srgbClr val="CCCCCC"/>
              </a:solidFill>
            </a:endParaRPr>
          </a:p>
          <a:p>
            <a:pPr indent="-3175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-"/>
            </a:pPr>
            <a:r>
              <a:rPr lang="en">
                <a:solidFill>
                  <a:srgbClr val="CCCCCC"/>
                </a:solidFill>
              </a:rPr>
              <a:t>Out of context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 of genes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43839" l="31301" r="12530" t="0"/>
          <a:stretch/>
        </p:blipFill>
        <p:spPr>
          <a:xfrm rot="-5400000">
            <a:off x="5437787" y="1429463"/>
            <a:ext cx="5135775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Biology behind genes</a:t>
            </a:r>
            <a:endParaRPr sz="2500"/>
          </a:p>
        </p:txBody>
      </p:sp>
      <p:sp>
        <p:nvSpPr>
          <p:cNvPr id="111" name="Google Shape;111;p16"/>
          <p:cNvSpPr txBox="1"/>
          <p:nvPr/>
        </p:nvSpPr>
        <p:spPr>
          <a:xfrm>
            <a:off x="7539100" y="489660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8925" y="989025"/>
            <a:ext cx="46380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into genes function: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Individually</a:t>
            </a:r>
            <a:endParaRPr/>
          </a:p>
          <a:p>
            <a:pPr indent="-317500" lvl="1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Focus in one main gene</a:t>
            </a:r>
            <a:endParaRPr/>
          </a:p>
          <a:p>
            <a:pPr indent="-3175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Out of context</a:t>
            </a:r>
            <a:br>
              <a:rPr lang="en"/>
            </a:b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4443400" y="604625"/>
            <a:ext cx="154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03C8B"/>
                </a:solidFill>
              </a:rPr>
              <a:t>SEMANTICS</a:t>
            </a:r>
            <a:endParaRPr b="1" sz="1300">
              <a:solidFill>
                <a:srgbClr val="603C8B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750425" y="989525"/>
            <a:ext cx="54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Look</a:t>
            </a:r>
            <a:endParaRPr sz="1300">
              <a:solidFill>
                <a:schemeClr val="accent5"/>
              </a:solidFill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491000" y="989525"/>
            <a:ext cx="118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Look into</a:t>
            </a:r>
            <a:endParaRPr sz="1300">
              <a:solidFill>
                <a:schemeClr val="accent5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681650" y="989525"/>
            <a:ext cx="118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Look forward</a:t>
            </a:r>
            <a:endParaRPr sz="1300">
              <a:solidFill>
                <a:schemeClr val="accent5"/>
              </a:solidFill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175" y="1435075"/>
            <a:ext cx="430100" cy="4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300" y="1392250"/>
            <a:ext cx="515750" cy="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5288" y="1305922"/>
            <a:ext cx="602075" cy="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4436275" y="2505200"/>
            <a:ext cx="2257200" cy="22770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4840750" y="30075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3995000" y="331890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4799775" y="331890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5080850" y="31770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4992800" y="37991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5145200" y="39515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4932250" y="403220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5108350" y="418052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6193675" y="41210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5801975" y="36026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6154175" y="39082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5938575" y="401102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5978075" y="37721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6017575" y="35332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5437600" y="2942900"/>
            <a:ext cx="10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Context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2991300" y="2899850"/>
            <a:ext cx="154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Individual analysis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2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52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52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52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52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1498" name="Google Shape;1498;p52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52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rgbClr val="D9D9D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506" name="Google Shape;150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pic>
      <p:pic>
        <p:nvPicPr>
          <p:cNvPr id="1513" name="Google Shape;1513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pic>
      <p:pic>
        <p:nvPicPr>
          <p:cNvPr id="1514" name="Google Shape;1514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pic>
      <p:pic>
        <p:nvPicPr>
          <p:cNvPr id="1515" name="Google Shape;151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Google Shape;15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4" y="864600"/>
            <a:ext cx="8428251" cy="40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025" y="340725"/>
            <a:ext cx="17526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53"/>
          <p:cNvSpPr txBox="1"/>
          <p:nvPr/>
        </p:nvSpPr>
        <p:spPr>
          <a:xfrm>
            <a:off x="7682400" y="125725"/>
            <a:ext cx="131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Home page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23" name="Google Shape;152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804" y="409199"/>
            <a:ext cx="1499367" cy="523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4" name="Google Shape;1524;p53"/>
          <p:cNvSpPr/>
          <p:nvPr/>
        </p:nvSpPr>
        <p:spPr>
          <a:xfrm flipH="1" rot="10800000">
            <a:off x="5275550" y="975225"/>
            <a:ext cx="553200" cy="1491600"/>
          </a:xfrm>
          <a:prstGeom prst="bentArrow">
            <a:avLst>
              <a:gd fmla="val 18515" name="adj1"/>
              <a:gd fmla="val 20366" name="adj2"/>
              <a:gd fmla="val 31499" name="adj3"/>
              <a:gd fmla="val 44432" name="adj4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53"/>
          <p:cNvSpPr txBox="1"/>
          <p:nvPr/>
        </p:nvSpPr>
        <p:spPr>
          <a:xfrm>
            <a:off x="5920700" y="2141325"/>
            <a:ext cx="14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Q5VRD1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A0A0P0UZP7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Q9SDD6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A2ZRY8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Q5JNT2</a:t>
            </a:r>
            <a:endParaRPr sz="600"/>
          </a:p>
        </p:txBody>
      </p:sp>
      <p:sp>
        <p:nvSpPr>
          <p:cNvPr id="1526" name="Google Shape;1526;p53"/>
          <p:cNvSpPr/>
          <p:nvPr/>
        </p:nvSpPr>
        <p:spPr>
          <a:xfrm>
            <a:off x="393150" y="3397725"/>
            <a:ext cx="8562300" cy="1730700"/>
          </a:xfrm>
          <a:prstGeom prst="roundRect">
            <a:avLst>
              <a:gd fmla="val 16667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53"/>
          <p:cNvSpPr/>
          <p:nvPr/>
        </p:nvSpPr>
        <p:spPr>
          <a:xfrm>
            <a:off x="5968625" y="2965150"/>
            <a:ext cx="1349100" cy="411300"/>
          </a:xfrm>
          <a:prstGeom prst="roundRect">
            <a:avLst>
              <a:gd fmla="val 16667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53"/>
          <p:cNvSpPr txBox="1"/>
          <p:nvPr>
            <p:ph idx="4294967295" type="ctrTitle"/>
          </p:nvPr>
        </p:nvSpPr>
        <p:spPr>
          <a:xfrm>
            <a:off x="76200" y="0"/>
            <a:ext cx="6963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529" name="Google Shape;152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4" y="864600"/>
            <a:ext cx="8428251" cy="406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54"/>
          <p:cNvSpPr/>
          <p:nvPr/>
        </p:nvSpPr>
        <p:spPr>
          <a:xfrm>
            <a:off x="393150" y="3397725"/>
            <a:ext cx="5430900" cy="1730700"/>
          </a:xfrm>
          <a:prstGeom prst="roundRect">
            <a:avLst>
              <a:gd fmla="val 16667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54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539" name="Google Shape;153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025" y="340725"/>
            <a:ext cx="17526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54"/>
          <p:cNvSpPr txBox="1"/>
          <p:nvPr/>
        </p:nvSpPr>
        <p:spPr>
          <a:xfrm>
            <a:off x="7682400" y="125725"/>
            <a:ext cx="131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Home page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41" name="Google Shape;1541;p54"/>
          <p:cNvSpPr/>
          <p:nvPr/>
        </p:nvSpPr>
        <p:spPr>
          <a:xfrm>
            <a:off x="5900325" y="2900600"/>
            <a:ext cx="1444200" cy="214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54"/>
          <p:cNvSpPr/>
          <p:nvPr/>
        </p:nvSpPr>
        <p:spPr>
          <a:xfrm>
            <a:off x="3001850" y="3638025"/>
            <a:ext cx="2693700" cy="123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Biological 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Celular function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Molecular component</a:t>
            </a:r>
            <a:endParaRPr/>
          </a:p>
        </p:txBody>
      </p:sp>
      <p:cxnSp>
        <p:nvCxnSpPr>
          <p:cNvPr id="1543" name="Google Shape;1543;p54"/>
          <p:cNvCxnSpPr>
            <a:endCxn id="1542" idx="0"/>
          </p:cNvCxnSpPr>
          <p:nvPr/>
        </p:nvCxnSpPr>
        <p:spPr>
          <a:xfrm flipH="1">
            <a:off x="4348700" y="2787825"/>
            <a:ext cx="1572000" cy="850200"/>
          </a:xfrm>
          <a:prstGeom prst="bentConnector2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54"/>
          <p:cNvSpPr/>
          <p:nvPr/>
        </p:nvSpPr>
        <p:spPr>
          <a:xfrm>
            <a:off x="7407650" y="3392325"/>
            <a:ext cx="1627500" cy="1730700"/>
          </a:xfrm>
          <a:prstGeom prst="roundRect">
            <a:avLst>
              <a:gd fmla="val 16667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5" name="Google Shape;154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26" y="709680"/>
            <a:ext cx="5909675" cy="42362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3" name="Google Shape;1553;p55"/>
          <p:cNvSpPr txBox="1"/>
          <p:nvPr>
            <p:ph idx="4294967295" type="ctrTitle"/>
          </p:nvPr>
        </p:nvSpPr>
        <p:spPr>
          <a:xfrm>
            <a:off x="76200" y="0"/>
            <a:ext cx="6603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554" name="Google Shape;15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056" y="2376300"/>
            <a:ext cx="4823793" cy="224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8" name="Google Shape;1558;p55"/>
          <p:cNvSpPr/>
          <p:nvPr/>
        </p:nvSpPr>
        <p:spPr>
          <a:xfrm>
            <a:off x="3681600" y="3423950"/>
            <a:ext cx="5003400" cy="34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9" name="Google Shape;155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18272">
            <a:off x="8092901" y="3475498"/>
            <a:ext cx="393574" cy="60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1025" y="340725"/>
            <a:ext cx="17526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55"/>
          <p:cNvSpPr txBox="1"/>
          <p:nvPr/>
        </p:nvSpPr>
        <p:spPr>
          <a:xfrm>
            <a:off x="7682400" y="125725"/>
            <a:ext cx="131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Documentation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6"/>
          <p:cNvSpPr txBox="1"/>
          <p:nvPr>
            <p:ph idx="4294967295" type="ctrTitle"/>
          </p:nvPr>
        </p:nvSpPr>
        <p:spPr>
          <a:xfrm>
            <a:off x="76200" y="0"/>
            <a:ext cx="6889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567" name="Google Shape;15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56"/>
          <p:cNvPicPr preferRelativeResize="0"/>
          <p:nvPr/>
        </p:nvPicPr>
        <p:blipFill rotWithShape="1">
          <a:blip r:embed="rId6">
            <a:alphaModFix/>
          </a:blip>
          <a:srcRect b="0" l="7513" r="3144" t="3567"/>
          <a:stretch/>
        </p:blipFill>
        <p:spPr>
          <a:xfrm>
            <a:off x="193100" y="651650"/>
            <a:ext cx="7939599" cy="43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56"/>
          <p:cNvSpPr/>
          <p:nvPr/>
        </p:nvSpPr>
        <p:spPr>
          <a:xfrm>
            <a:off x="129125" y="3273150"/>
            <a:ext cx="4318200" cy="47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2" name="Google Shape;157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6287" y="2340850"/>
            <a:ext cx="4048102" cy="140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73" name="Google Shape;1573;p56"/>
          <p:cNvCxnSpPr>
            <a:stCxn id="1572" idx="1"/>
          </p:cNvCxnSpPr>
          <p:nvPr/>
        </p:nvCxnSpPr>
        <p:spPr>
          <a:xfrm flipH="1">
            <a:off x="3639587" y="3045350"/>
            <a:ext cx="122670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4" name="Google Shape;1574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1025" y="340725"/>
            <a:ext cx="17526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56"/>
          <p:cNvSpPr txBox="1"/>
          <p:nvPr/>
        </p:nvSpPr>
        <p:spPr>
          <a:xfrm>
            <a:off x="7682400" y="125725"/>
            <a:ext cx="131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Documentation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57"/>
          <p:cNvSpPr txBox="1"/>
          <p:nvPr/>
        </p:nvSpPr>
        <p:spPr>
          <a:xfrm>
            <a:off x="843950" y="1096100"/>
            <a:ext cx="7427100" cy="29967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Use the Example you’ve translated in the previous activity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Plants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AA41B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Humans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you want to have the GO terms </a:t>
            </a:r>
            <a:r>
              <a:rPr lang="en">
                <a:solidFill>
                  <a:schemeClr val="dk1"/>
                </a:solidFill>
              </a:rPr>
              <a:t>annotated</a:t>
            </a:r>
            <a:r>
              <a:rPr lang="en">
                <a:solidFill>
                  <a:schemeClr val="dk1"/>
                </a:solidFill>
              </a:rPr>
              <a:t> on Gene Ontology - Panther. Don’t forget to user your own </a:t>
            </a:r>
            <a:r>
              <a:rPr lang="en">
                <a:solidFill>
                  <a:schemeClr val="dk1"/>
                </a:solidFill>
              </a:rPr>
              <a:t>background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1" name="Google Shape;1581;p57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Mapping IDs</a:t>
            </a:r>
            <a:endParaRPr sz="2500"/>
          </a:p>
        </p:txBody>
      </p:sp>
      <p:sp>
        <p:nvSpPr>
          <p:cNvPr id="1582" name="Google Shape;1582;p57"/>
          <p:cNvSpPr txBox="1"/>
          <p:nvPr/>
        </p:nvSpPr>
        <p:spPr>
          <a:xfrm>
            <a:off x="7463100" y="5763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1583" name="Google Shape;158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1700" y="93687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7813" y="2275809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2675" y="220960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375" y="1096094"/>
            <a:ext cx="448800" cy="47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58"/>
          <p:cNvPicPr preferRelativeResize="0"/>
          <p:nvPr/>
        </p:nvPicPr>
        <p:blipFill rotWithShape="1">
          <a:blip r:embed="rId3">
            <a:alphaModFix/>
          </a:blip>
          <a:srcRect b="52704" l="48171" r="28281" t="10601"/>
          <a:stretch/>
        </p:blipFill>
        <p:spPr>
          <a:xfrm>
            <a:off x="6997100" y="969175"/>
            <a:ext cx="1453076" cy="18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58"/>
          <p:cNvSpPr txBox="1"/>
          <p:nvPr/>
        </p:nvSpPr>
        <p:spPr>
          <a:xfrm>
            <a:off x="188925" y="1141425"/>
            <a:ext cx="49257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Context and scientific answers: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Specific or Nonspecific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Whole plant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vs</a:t>
            </a:r>
            <a:r>
              <a:rPr lang="en"/>
              <a:t> leaves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Leaves during the day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vs</a:t>
            </a:r>
            <a:r>
              <a:rPr lang="en"/>
              <a:t> leaves in the sunset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Whole human body </a:t>
            </a:r>
            <a:r>
              <a:rPr lang="en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vs</a:t>
            </a:r>
            <a:r>
              <a:rPr lang="en">
                <a:solidFill>
                  <a:schemeClr val="dk1"/>
                </a:solidFill>
              </a:rPr>
              <a:t> lung sample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Health lungs </a:t>
            </a:r>
            <a:r>
              <a:rPr lang="en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vs</a:t>
            </a:r>
            <a:r>
              <a:rPr lang="en">
                <a:solidFill>
                  <a:schemeClr val="dk1"/>
                </a:solidFill>
              </a:rPr>
              <a:t> Cancer lungs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58"/>
          <p:cNvSpPr txBox="1"/>
          <p:nvPr/>
        </p:nvSpPr>
        <p:spPr>
          <a:xfrm>
            <a:off x="6920400" y="4688575"/>
            <a:ext cx="1606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brgfx on Freepik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594" name="Google Shape;1594;p58"/>
          <p:cNvPicPr preferRelativeResize="0"/>
          <p:nvPr/>
        </p:nvPicPr>
        <p:blipFill rotWithShape="1">
          <a:blip r:embed="rId4">
            <a:alphaModFix/>
          </a:blip>
          <a:srcRect b="54969" l="49619" r="0" t="0"/>
          <a:stretch/>
        </p:blipFill>
        <p:spPr>
          <a:xfrm>
            <a:off x="7060375" y="3395575"/>
            <a:ext cx="1413000" cy="1293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1595" name="Google Shape;1595;p58"/>
          <p:cNvSpPr txBox="1"/>
          <p:nvPr/>
        </p:nvSpPr>
        <p:spPr>
          <a:xfrm>
            <a:off x="6303288" y="2747350"/>
            <a:ext cx="284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Combination of Image by katemangostar on Freepik and Freepik image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596" name="Google Shape;1596;p58"/>
          <p:cNvPicPr preferRelativeResize="0"/>
          <p:nvPr/>
        </p:nvPicPr>
        <p:blipFill rotWithShape="1">
          <a:blip r:embed="rId5">
            <a:alphaModFix/>
          </a:blip>
          <a:srcRect b="31417" l="44401" r="44508" t="57126"/>
          <a:stretch/>
        </p:blipFill>
        <p:spPr>
          <a:xfrm>
            <a:off x="7937776" y="456213"/>
            <a:ext cx="713175" cy="5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58"/>
          <p:cNvPicPr preferRelativeResize="0"/>
          <p:nvPr/>
        </p:nvPicPr>
        <p:blipFill rotWithShape="1">
          <a:blip r:embed="rId5">
            <a:alphaModFix/>
          </a:blip>
          <a:srcRect b="53944" l="82488" r="6422" t="31770"/>
          <a:stretch/>
        </p:blipFill>
        <p:spPr>
          <a:xfrm>
            <a:off x="6765525" y="383450"/>
            <a:ext cx="713175" cy="73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58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HOW DO YOU DEFINE THE BACKGROUND?</a:t>
            </a:r>
            <a:endParaRPr sz="1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59"/>
          <p:cNvPicPr preferRelativeResize="0"/>
          <p:nvPr/>
        </p:nvPicPr>
        <p:blipFill rotWithShape="1">
          <a:blip r:embed="rId3">
            <a:alphaModFix/>
          </a:blip>
          <a:srcRect b="52704" l="48171" r="28281" t="10601"/>
          <a:stretch/>
        </p:blipFill>
        <p:spPr>
          <a:xfrm>
            <a:off x="6997100" y="969175"/>
            <a:ext cx="1453076" cy="18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59"/>
          <p:cNvSpPr txBox="1"/>
          <p:nvPr/>
        </p:nvSpPr>
        <p:spPr>
          <a:xfrm>
            <a:off x="188925" y="1141425"/>
            <a:ext cx="49257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whole genome?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hole list of genes of your experiment?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the Up regulated genes? Or down?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do we do with the non-differentially expressed?</a:t>
            </a:r>
            <a:endParaRPr/>
          </a:p>
        </p:txBody>
      </p:sp>
      <p:sp>
        <p:nvSpPr>
          <p:cNvPr id="1605" name="Google Shape;1605;p59"/>
          <p:cNvSpPr txBox="1"/>
          <p:nvPr/>
        </p:nvSpPr>
        <p:spPr>
          <a:xfrm>
            <a:off x="6920400" y="4688575"/>
            <a:ext cx="1606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brgfx on Freepik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606" name="Google Shape;1606;p59"/>
          <p:cNvPicPr preferRelativeResize="0"/>
          <p:nvPr/>
        </p:nvPicPr>
        <p:blipFill rotWithShape="1">
          <a:blip r:embed="rId4">
            <a:alphaModFix/>
          </a:blip>
          <a:srcRect b="54969" l="49619" r="0" t="0"/>
          <a:stretch/>
        </p:blipFill>
        <p:spPr>
          <a:xfrm>
            <a:off x="7060375" y="3395575"/>
            <a:ext cx="1413000" cy="1293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1607" name="Google Shape;1607;p59"/>
          <p:cNvSpPr txBox="1"/>
          <p:nvPr/>
        </p:nvSpPr>
        <p:spPr>
          <a:xfrm>
            <a:off x="6303288" y="2747350"/>
            <a:ext cx="284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Combination of Image by katemangostar on Freepik and Freepik image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608" name="Google Shape;1608;p59"/>
          <p:cNvPicPr preferRelativeResize="0"/>
          <p:nvPr/>
        </p:nvPicPr>
        <p:blipFill rotWithShape="1">
          <a:blip r:embed="rId5">
            <a:alphaModFix/>
          </a:blip>
          <a:srcRect b="31417" l="44401" r="44508" t="57126"/>
          <a:stretch/>
        </p:blipFill>
        <p:spPr>
          <a:xfrm>
            <a:off x="7937776" y="456213"/>
            <a:ext cx="713175" cy="5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59"/>
          <p:cNvPicPr preferRelativeResize="0"/>
          <p:nvPr/>
        </p:nvPicPr>
        <p:blipFill rotWithShape="1">
          <a:blip r:embed="rId5">
            <a:alphaModFix/>
          </a:blip>
          <a:srcRect b="53944" l="82488" r="6422" t="31770"/>
          <a:stretch/>
        </p:blipFill>
        <p:spPr>
          <a:xfrm>
            <a:off x="6765525" y="383450"/>
            <a:ext cx="713175" cy="73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59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HOW DO YOU DEFINE THE BACKGROUND?</a:t>
            </a:r>
            <a:endParaRPr sz="1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60"/>
          <p:cNvPicPr preferRelativeResize="0"/>
          <p:nvPr/>
        </p:nvPicPr>
        <p:blipFill rotWithShape="1">
          <a:blip r:embed="rId3">
            <a:alphaModFix/>
          </a:blip>
          <a:srcRect b="52704" l="48171" r="28281" t="10601"/>
          <a:stretch/>
        </p:blipFill>
        <p:spPr>
          <a:xfrm>
            <a:off x="6997100" y="969175"/>
            <a:ext cx="1453076" cy="18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60"/>
          <p:cNvSpPr txBox="1"/>
          <p:nvPr/>
        </p:nvSpPr>
        <p:spPr>
          <a:xfrm>
            <a:off x="188925" y="1141425"/>
            <a:ext cx="49257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use the filtered pull of genes in our experiment.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Filtered by??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Non-differentially expressed very low difference 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Avoid bias (false positive)</a:t>
            </a:r>
            <a:endParaRPr/>
          </a:p>
        </p:txBody>
      </p:sp>
      <p:sp>
        <p:nvSpPr>
          <p:cNvPr id="1617" name="Google Shape;1617;p60"/>
          <p:cNvSpPr txBox="1"/>
          <p:nvPr/>
        </p:nvSpPr>
        <p:spPr>
          <a:xfrm>
            <a:off x="6920400" y="4688575"/>
            <a:ext cx="1606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brgfx on Freepik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618" name="Google Shape;1618;p60"/>
          <p:cNvPicPr preferRelativeResize="0"/>
          <p:nvPr/>
        </p:nvPicPr>
        <p:blipFill rotWithShape="1">
          <a:blip r:embed="rId4">
            <a:alphaModFix/>
          </a:blip>
          <a:srcRect b="54969" l="49619" r="0" t="0"/>
          <a:stretch/>
        </p:blipFill>
        <p:spPr>
          <a:xfrm>
            <a:off x="7060375" y="3395575"/>
            <a:ext cx="1413000" cy="1293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1619" name="Google Shape;1619;p60"/>
          <p:cNvSpPr txBox="1"/>
          <p:nvPr/>
        </p:nvSpPr>
        <p:spPr>
          <a:xfrm>
            <a:off x="6303288" y="2747350"/>
            <a:ext cx="284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Combination of Image by katemangostar on Freepik and Freepik image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1620" name="Google Shape;1620;p60"/>
          <p:cNvPicPr preferRelativeResize="0"/>
          <p:nvPr/>
        </p:nvPicPr>
        <p:blipFill rotWithShape="1">
          <a:blip r:embed="rId5">
            <a:alphaModFix/>
          </a:blip>
          <a:srcRect b="31417" l="44401" r="44508" t="57126"/>
          <a:stretch/>
        </p:blipFill>
        <p:spPr>
          <a:xfrm>
            <a:off x="7937776" y="456213"/>
            <a:ext cx="713175" cy="5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60"/>
          <p:cNvPicPr preferRelativeResize="0"/>
          <p:nvPr/>
        </p:nvPicPr>
        <p:blipFill rotWithShape="1">
          <a:blip r:embed="rId5">
            <a:alphaModFix/>
          </a:blip>
          <a:srcRect b="53944" l="82488" r="6422" t="31770"/>
          <a:stretch/>
        </p:blipFill>
        <p:spPr>
          <a:xfrm>
            <a:off x="6765525" y="383450"/>
            <a:ext cx="713175" cy="73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60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HOW DO YOU DEFINE THE BACKGROUND?</a:t>
            </a:r>
            <a:endParaRPr sz="19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1"/>
          <p:cNvSpPr txBox="1"/>
          <p:nvPr/>
        </p:nvSpPr>
        <p:spPr>
          <a:xfrm>
            <a:off x="843950" y="1096100"/>
            <a:ext cx="7427100" cy="29967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Use the Example you’ve translated inthe previous activity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Plants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AA41B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Humans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you want to have the GO terms </a:t>
            </a:r>
            <a:r>
              <a:rPr lang="en">
                <a:solidFill>
                  <a:schemeClr val="dk1"/>
                </a:solidFill>
              </a:rPr>
              <a:t>annotated</a:t>
            </a:r>
            <a:r>
              <a:rPr lang="en">
                <a:solidFill>
                  <a:schemeClr val="dk1"/>
                </a:solidFill>
              </a:rPr>
              <a:t> on Gene Ontology - Panther. Don’t forget to user your own </a:t>
            </a:r>
            <a:r>
              <a:rPr lang="en">
                <a:solidFill>
                  <a:schemeClr val="dk1"/>
                </a:solidFill>
              </a:rPr>
              <a:t>background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8" name="Google Shape;1628;p61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Mapping IDs</a:t>
            </a:r>
            <a:endParaRPr sz="2500"/>
          </a:p>
        </p:txBody>
      </p:sp>
      <p:sp>
        <p:nvSpPr>
          <p:cNvPr id="1629" name="Google Shape;1629;p61"/>
          <p:cNvSpPr txBox="1"/>
          <p:nvPr/>
        </p:nvSpPr>
        <p:spPr>
          <a:xfrm>
            <a:off x="7463100" y="5763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1630" name="Google Shape;163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1700" y="93687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7813" y="2352009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2675" y="228580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375" y="1096094"/>
            <a:ext cx="448800" cy="47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 b="43839" l="31301" r="12530" t="0"/>
          <a:stretch/>
        </p:blipFill>
        <p:spPr>
          <a:xfrm rot="-5400000">
            <a:off x="5437787" y="1429463"/>
            <a:ext cx="5135775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Biology behind genes</a:t>
            </a:r>
            <a:endParaRPr sz="2500"/>
          </a:p>
        </p:txBody>
      </p:sp>
      <p:sp>
        <p:nvSpPr>
          <p:cNvPr id="143" name="Google Shape;143;p17"/>
          <p:cNvSpPr txBox="1"/>
          <p:nvPr/>
        </p:nvSpPr>
        <p:spPr>
          <a:xfrm>
            <a:off x="7539100" y="489660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4056700" y="1340150"/>
            <a:ext cx="169200" cy="3267300"/>
          </a:xfrm>
          <a:prstGeom prst="rightBrace">
            <a:avLst>
              <a:gd fmla="val 50000" name="adj1"/>
              <a:gd fmla="val 4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4459075" y="1067525"/>
            <a:ext cx="217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Common functions/structure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5">
            <a:alphaModFix/>
          </a:blip>
          <a:srcRect b="0" l="0" r="61843" t="0"/>
          <a:stretch/>
        </p:blipFill>
        <p:spPr>
          <a:xfrm rot="-5400000">
            <a:off x="5106200" y="1430425"/>
            <a:ext cx="756875" cy="14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6">
            <a:alphaModFix/>
          </a:blip>
          <a:srcRect b="0" l="0" r="58399" t="0"/>
          <a:stretch/>
        </p:blipFill>
        <p:spPr>
          <a:xfrm>
            <a:off x="4671948" y="396425"/>
            <a:ext cx="695827" cy="72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6">
            <a:alphaModFix/>
          </a:blip>
          <a:srcRect b="-4493" l="54749" r="0" t="0"/>
          <a:stretch/>
        </p:blipFill>
        <p:spPr>
          <a:xfrm>
            <a:off x="5455112" y="380112"/>
            <a:ext cx="756872" cy="7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7">
            <a:alphaModFix/>
          </a:blip>
          <a:srcRect b="0" l="0" r="0" t="44845"/>
          <a:stretch/>
        </p:blipFill>
        <p:spPr>
          <a:xfrm>
            <a:off x="4414638" y="4151515"/>
            <a:ext cx="2543175" cy="45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7">
            <a:alphaModFix/>
          </a:blip>
          <a:srcRect b="53993" l="0" r="0" t="0"/>
          <a:stretch/>
        </p:blipFill>
        <p:spPr>
          <a:xfrm>
            <a:off x="4414650" y="3160888"/>
            <a:ext cx="2543175" cy="380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4414650" y="3490038"/>
            <a:ext cx="25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Common transcription factors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4757275" y="2418200"/>
            <a:ext cx="14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etwork related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5124050" y="4558225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Similar motifs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188925" y="989025"/>
            <a:ext cx="46380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into genes function: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Individually</a:t>
            </a:r>
            <a:endParaRPr>
              <a:solidFill>
                <a:srgbClr val="CCCCCC"/>
              </a:solidFill>
            </a:endParaRPr>
          </a:p>
          <a:p>
            <a:pPr indent="-317500" lvl="1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/>
              <a:t>Focus in one main gene</a:t>
            </a:r>
            <a:endParaRPr/>
          </a:p>
          <a:p>
            <a:pPr indent="-3175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/>
              <a:t>Out of context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 of genes</a:t>
            </a:r>
            <a:endParaRPr/>
          </a:p>
          <a:p>
            <a:pPr indent="-317500" lvl="0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Prioritize context</a:t>
            </a:r>
            <a:endParaRPr/>
          </a:p>
          <a:p>
            <a:pPr indent="-3175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/>
              <a:t>Understand biological relationship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62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62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62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62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62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1643" name="Google Shape;1643;p62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62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rgbClr val="D9D9D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651" name="Google Shape;165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pic>
      <p:pic>
        <p:nvPicPr>
          <p:cNvPr id="1658" name="Google Shape;1658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pic>
      <p:pic>
        <p:nvPicPr>
          <p:cNvPr id="1659" name="Google Shape;1659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pic>
      <p:pic>
        <p:nvPicPr>
          <p:cNvPr id="1660" name="Google Shape;166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63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1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63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63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63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63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1670" name="Google Shape;1670;p63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63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rgbClr val="D9D9D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678" name="Google Shape;1678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0" name="Google Shape;1680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1" name="Google Shape;1681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2" name="Google Shape;1682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64"/>
          <p:cNvSpPr txBox="1"/>
          <p:nvPr/>
        </p:nvSpPr>
        <p:spPr>
          <a:xfrm>
            <a:off x="7704513" y="-372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693" name="Google Shape;169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7693" y="283963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525" y="792600"/>
            <a:ext cx="6552099" cy="327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5" name="Google Shape;1695;p64"/>
          <p:cNvPicPr preferRelativeResize="0"/>
          <p:nvPr/>
        </p:nvPicPr>
        <p:blipFill rotWithShape="1">
          <a:blip r:embed="rId6">
            <a:alphaModFix/>
          </a:blip>
          <a:srcRect b="0" l="35643" r="30436" t="26356"/>
          <a:stretch/>
        </p:blipFill>
        <p:spPr>
          <a:xfrm>
            <a:off x="1400075" y="1386775"/>
            <a:ext cx="1060974" cy="5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64"/>
          <p:cNvSpPr txBox="1"/>
          <p:nvPr/>
        </p:nvSpPr>
        <p:spPr>
          <a:xfrm>
            <a:off x="455675" y="2051075"/>
            <a:ext cx="944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ENSG00000155849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ENSG00000156675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ENSG00000157150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ENSG00000157152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ENSG00000157214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ENSG00000157510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ENSG00000157514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ENSG00000157617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ENSG00000158246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ENSG00000158716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ENSG00000158813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ENSG00000159167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ENSG00000158246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ENSG00000158716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ENSG00000158813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ENSG00000159167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ENSG00000158246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697" name="Google Shape;1697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4375" y="2311756"/>
            <a:ext cx="3694650" cy="166578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8" name="Google Shape;1698;p64"/>
          <p:cNvSpPr txBox="1"/>
          <p:nvPr/>
        </p:nvSpPr>
        <p:spPr>
          <a:xfrm>
            <a:off x="437225" y="2051075"/>
            <a:ext cx="981300" cy="16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Os01g0138800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Os01g0388101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Os01g0511600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Os01g0588900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Os01g0597800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Os01g0638000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Os01g0764800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Os02g0704300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Os02g0743400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Os01g0638000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Os01g0764800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Os02g0704300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Os02g0743400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Os01g0638000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Os01g0764800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699" name="Google Shape;1699;p64"/>
          <p:cNvSpPr/>
          <p:nvPr/>
        </p:nvSpPr>
        <p:spPr>
          <a:xfrm>
            <a:off x="3652075" y="2091975"/>
            <a:ext cx="890700" cy="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64"/>
          <p:cNvSpPr txBox="1"/>
          <p:nvPr/>
        </p:nvSpPr>
        <p:spPr>
          <a:xfrm>
            <a:off x="3594375" y="1997625"/>
            <a:ext cx="94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Oryza sativa (rice)</a:t>
            </a:r>
            <a:endParaRPr sz="600"/>
          </a:p>
        </p:txBody>
      </p:sp>
      <p:sp>
        <p:nvSpPr>
          <p:cNvPr id="1701" name="Google Shape;1701;p64"/>
          <p:cNvSpPr txBox="1"/>
          <p:nvPr>
            <p:ph idx="4294967295" type="ctrTitle"/>
          </p:nvPr>
        </p:nvSpPr>
        <p:spPr>
          <a:xfrm>
            <a:off x="76200" y="0"/>
            <a:ext cx="7212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702" name="Google Shape;170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65"/>
          <p:cNvSpPr/>
          <p:nvPr/>
        </p:nvSpPr>
        <p:spPr>
          <a:xfrm>
            <a:off x="112350" y="617775"/>
            <a:ext cx="5988600" cy="243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65"/>
          <p:cNvSpPr txBox="1"/>
          <p:nvPr/>
        </p:nvSpPr>
        <p:spPr>
          <a:xfrm>
            <a:off x="7704513" y="-372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711" name="Google Shape;171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7693" y="283963"/>
            <a:ext cx="1474640" cy="4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65"/>
          <p:cNvSpPr txBox="1"/>
          <p:nvPr>
            <p:ph idx="4294967295" type="ctrTitle"/>
          </p:nvPr>
        </p:nvSpPr>
        <p:spPr>
          <a:xfrm>
            <a:off x="76200" y="0"/>
            <a:ext cx="7191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713" name="Google Shape;171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65"/>
          <p:cNvPicPr preferRelativeResize="0"/>
          <p:nvPr/>
        </p:nvPicPr>
        <p:blipFill rotWithShape="1">
          <a:blip r:embed="rId8">
            <a:alphaModFix/>
          </a:blip>
          <a:srcRect b="0" l="0" r="0" t="4434"/>
          <a:stretch/>
        </p:blipFill>
        <p:spPr>
          <a:xfrm>
            <a:off x="115525" y="627700"/>
            <a:ext cx="5448700" cy="24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2773" y="3125300"/>
            <a:ext cx="5584778" cy="1921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8" name="Google Shape;1718;p65"/>
          <p:cNvPicPr preferRelativeResize="0"/>
          <p:nvPr/>
        </p:nvPicPr>
        <p:blipFill rotWithShape="1">
          <a:blip r:embed="rId8">
            <a:alphaModFix/>
          </a:blip>
          <a:srcRect b="89078" l="0" r="0" t="4434"/>
          <a:stretch/>
        </p:blipFill>
        <p:spPr>
          <a:xfrm>
            <a:off x="115525" y="627700"/>
            <a:ext cx="5977374" cy="16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9" name="Google Shape;1719;p65"/>
          <p:cNvSpPr/>
          <p:nvPr/>
        </p:nvSpPr>
        <p:spPr>
          <a:xfrm>
            <a:off x="176500" y="568025"/>
            <a:ext cx="544200" cy="29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0" name="Google Shape;1720;p65"/>
          <p:cNvPicPr preferRelativeResize="0"/>
          <p:nvPr/>
        </p:nvPicPr>
        <p:blipFill rotWithShape="1">
          <a:blip r:embed="rId10">
            <a:alphaModFix/>
          </a:blip>
          <a:srcRect b="0" l="0" r="49277" t="75999"/>
          <a:stretch/>
        </p:blipFill>
        <p:spPr>
          <a:xfrm>
            <a:off x="6227700" y="2205513"/>
            <a:ext cx="2404901" cy="73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65"/>
          <p:cNvCxnSpPr>
            <a:stCxn id="1720" idx="2"/>
          </p:cNvCxnSpPr>
          <p:nvPr/>
        </p:nvCxnSpPr>
        <p:spPr>
          <a:xfrm rot="5400000">
            <a:off x="5535950" y="2367387"/>
            <a:ext cx="1323600" cy="2464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25" y="792600"/>
            <a:ext cx="5977376" cy="3400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7" name="Google Shape;1727;p66"/>
          <p:cNvSpPr txBox="1"/>
          <p:nvPr/>
        </p:nvSpPr>
        <p:spPr>
          <a:xfrm>
            <a:off x="7704513" y="-372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Documentation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728" name="Google Shape;172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693" y="283963"/>
            <a:ext cx="1474640" cy="4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66"/>
          <p:cNvSpPr txBox="1"/>
          <p:nvPr>
            <p:ph idx="4294967295" type="ctrTitle"/>
          </p:nvPr>
        </p:nvSpPr>
        <p:spPr>
          <a:xfrm>
            <a:off x="76200" y="0"/>
            <a:ext cx="709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730" name="Google Shape;173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66"/>
          <p:cNvPicPr preferRelativeResize="0"/>
          <p:nvPr/>
        </p:nvPicPr>
        <p:blipFill rotWithShape="1">
          <a:blip r:embed="rId9">
            <a:alphaModFix/>
          </a:blip>
          <a:srcRect b="89078" l="0" r="0" t="4434"/>
          <a:stretch/>
        </p:blipFill>
        <p:spPr>
          <a:xfrm>
            <a:off x="115525" y="627700"/>
            <a:ext cx="5977374" cy="16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4" name="Google Shape;1734;p66"/>
          <p:cNvSpPr/>
          <p:nvPr/>
        </p:nvSpPr>
        <p:spPr>
          <a:xfrm>
            <a:off x="714475" y="564650"/>
            <a:ext cx="678000" cy="29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5" name="Google Shape;1735;p66"/>
          <p:cNvPicPr preferRelativeResize="0"/>
          <p:nvPr/>
        </p:nvPicPr>
        <p:blipFill rotWithShape="1">
          <a:blip r:embed="rId10">
            <a:alphaModFix/>
          </a:blip>
          <a:srcRect b="0" l="0" r="49277" t="75999"/>
          <a:stretch/>
        </p:blipFill>
        <p:spPr>
          <a:xfrm>
            <a:off x="1495925" y="4254675"/>
            <a:ext cx="2404901" cy="73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6" name="Google Shape;1736;p66"/>
          <p:cNvGrpSpPr/>
          <p:nvPr/>
        </p:nvGrpSpPr>
        <p:grpSpPr>
          <a:xfrm>
            <a:off x="5330500" y="1728725"/>
            <a:ext cx="3472109" cy="2018000"/>
            <a:chOff x="5330500" y="1728725"/>
            <a:chExt cx="3472109" cy="2018000"/>
          </a:xfrm>
        </p:grpSpPr>
        <p:grpSp>
          <p:nvGrpSpPr>
            <p:cNvPr id="1737" name="Google Shape;1737;p66"/>
            <p:cNvGrpSpPr/>
            <p:nvPr/>
          </p:nvGrpSpPr>
          <p:grpSpPr>
            <a:xfrm>
              <a:off x="5330500" y="1728725"/>
              <a:ext cx="3472109" cy="2018000"/>
              <a:chOff x="5062273" y="2028365"/>
              <a:chExt cx="2771700" cy="1387800"/>
            </a:xfrm>
          </p:grpSpPr>
          <p:sp>
            <p:nvSpPr>
              <p:cNvPr id="1738" name="Google Shape;1738;p66"/>
              <p:cNvSpPr/>
              <p:nvPr/>
            </p:nvSpPr>
            <p:spPr>
              <a:xfrm>
                <a:off x="5062273" y="2028365"/>
                <a:ext cx="2771700" cy="1387800"/>
              </a:xfrm>
              <a:prstGeom prst="roundRect">
                <a:avLst>
                  <a:gd fmla="val 0" name="adj"/>
                </a:avLst>
              </a:prstGeom>
              <a:noFill/>
              <a:ln cap="flat" cmpd="sng" w="762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39" name="Google Shape;1739;p66"/>
              <p:cNvPicPr preferRelativeResize="0"/>
              <p:nvPr/>
            </p:nvPicPr>
            <p:blipFill rotWithShape="1">
              <a:blip r:embed="rId10">
                <a:alphaModFix/>
              </a:blip>
              <a:srcRect b="24334" l="0" r="0" t="0"/>
              <a:stretch/>
            </p:blipFill>
            <p:spPr>
              <a:xfrm>
                <a:off x="5087625" y="2053250"/>
                <a:ext cx="2746300" cy="1337625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1740" name="Google Shape;1740;p66"/>
            <p:cNvSpPr/>
            <p:nvPr/>
          </p:nvSpPr>
          <p:spPr>
            <a:xfrm>
              <a:off x="5936975" y="2066625"/>
              <a:ext cx="1640700" cy="14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66"/>
            <p:cNvSpPr/>
            <p:nvPr/>
          </p:nvSpPr>
          <p:spPr>
            <a:xfrm>
              <a:off x="5669500" y="2195750"/>
              <a:ext cx="1748700" cy="25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66"/>
            <p:cNvSpPr/>
            <p:nvPr/>
          </p:nvSpPr>
          <p:spPr>
            <a:xfrm>
              <a:off x="5669500" y="2600800"/>
              <a:ext cx="3004500" cy="25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66"/>
            <p:cNvSpPr/>
            <p:nvPr/>
          </p:nvSpPr>
          <p:spPr>
            <a:xfrm>
              <a:off x="5849325" y="2454650"/>
              <a:ext cx="2404800" cy="14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66"/>
            <p:cNvSpPr/>
            <p:nvPr/>
          </p:nvSpPr>
          <p:spPr>
            <a:xfrm>
              <a:off x="5762125" y="2842675"/>
              <a:ext cx="3004500" cy="44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66"/>
            <p:cNvSpPr/>
            <p:nvPr/>
          </p:nvSpPr>
          <p:spPr>
            <a:xfrm>
              <a:off x="5669500" y="3249275"/>
              <a:ext cx="3004500" cy="38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6" name="Google Shape;1746;p66"/>
          <p:cNvSpPr txBox="1"/>
          <p:nvPr>
            <p:ph idx="4294967295" type="ctrTitle"/>
          </p:nvPr>
        </p:nvSpPr>
        <p:spPr>
          <a:xfrm>
            <a:off x="5860400" y="2004425"/>
            <a:ext cx="2084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Inferred from experiment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47" name="Google Shape;1747;p66"/>
          <p:cNvSpPr txBox="1"/>
          <p:nvPr>
            <p:ph idx="4294967295" type="ctrTitle"/>
          </p:nvPr>
        </p:nvSpPr>
        <p:spPr>
          <a:xfrm>
            <a:off x="5619825" y="2127600"/>
            <a:ext cx="2084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Direct assay, Mutant phenotype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48" name="Google Shape;1748;p66"/>
          <p:cNvSpPr txBox="1"/>
          <p:nvPr>
            <p:ph idx="4294967295" type="ctrTitle"/>
          </p:nvPr>
        </p:nvSpPr>
        <p:spPr>
          <a:xfrm>
            <a:off x="5619825" y="2262475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Genetic </a:t>
            </a: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interaction</a:t>
            </a: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, Physical interaction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49" name="Google Shape;1749;p66"/>
          <p:cNvSpPr txBox="1"/>
          <p:nvPr>
            <p:ph idx="4294967295" type="ctrTitle"/>
          </p:nvPr>
        </p:nvSpPr>
        <p:spPr>
          <a:xfrm>
            <a:off x="5786500" y="2395650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Inferred from High Throughput Experiment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0" name="Google Shape;1750;p66"/>
          <p:cNvSpPr txBox="1"/>
          <p:nvPr>
            <p:ph idx="4294967295" type="ctrTitle"/>
          </p:nvPr>
        </p:nvSpPr>
        <p:spPr>
          <a:xfrm>
            <a:off x="5614700" y="2539975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High Throughput Direct Assay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1" name="Google Shape;1751;p66"/>
          <p:cNvSpPr txBox="1"/>
          <p:nvPr>
            <p:ph idx="4294967295" type="ctrTitle"/>
          </p:nvPr>
        </p:nvSpPr>
        <p:spPr>
          <a:xfrm>
            <a:off x="5619825" y="2663700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High Throughput Genetic interaction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2" name="Google Shape;1752;p66"/>
          <p:cNvSpPr txBox="1"/>
          <p:nvPr>
            <p:ph idx="4294967295" type="ctrTitle"/>
          </p:nvPr>
        </p:nvSpPr>
        <p:spPr>
          <a:xfrm>
            <a:off x="5698350" y="2795475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Traceable Author, Non-</a:t>
            </a: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traceable</a:t>
            </a: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 author, Inferred by curator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3" name="Google Shape;1753;p66"/>
          <p:cNvSpPr txBox="1"/>
          <p:nvPr>
            <p:ph idx="4294967295" type="ctrTitle"/>
          </p:nvPr>
        </p:nvSpPr>
        <p:spPr>
          <a:xfrm>
            <a:off x="5698350" y="2931750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Expression pattern, Seq. or Structural similarity, Gen. context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4" name="Google Shape;1754;p66"/>
          <p:cNvSpPr txBox="1"/>
          <p:nvPr>
            <p:ph idx="4294967295" type="ctrTitle"/>
          </p:nvPr>
        </p:nvSpPr>
        <p:spPr>
          <a:xfrm>
            <a:off x="5698350" y="3064925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Seq. model, Seq. Alignment, Seq. Orthology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5" name="Google Shape;1755;p66"/>
          <p:cNvSpPr txBox="1"/>
          <p:nvPr>
            <p:ph idx="4294967295" type="ctrTitle"/>
          </p:nvPr>
        </p:nvSpPr>
        <p:spPr>
          <a:xfrm>
            <a:off x="5614700" y="3199800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Biological aspect of ancestor, Rapid divergency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6" name="Google Shape;1756;p66"/>
          <p:cNvSpPr txBox="1"/>
          <p:nvPr>
            <p:ph idx="4294967295" type="ctrTitle"/>
          </p:nvPr>
        </p:nvSpPr>
        <p:spPr>
          <a:xfrm>
            <a:off x="5619825" y="3334375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Reviewed computational analysis, </a:t>
            </a: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Electronic</a:t>
            </a: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 annotation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7" name="Google Shape;1757;p66"/>
          <p:cNvSpPr txBox="1"/>
          <p:nvPr>
            <p:ph idx="4294967295" type="ctrTitle"/>
          </p:nvPr>
        </p:nvSpPr>
        <p:spPr>
          <a:xfrm>
            <a:off x="5614700" y="3467850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No biological data, Not annotated or not in background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8" name="Google Shape;1758;p66"/>
          <p:cNvSpPr/>
          <p:nvPr/>
        </p:nvSpPr>
        <p:spPr>
          <a:xfrm>
            <a:off x="5527350" y="1866575"/>
            <a:ext cx="2050500" cy="16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66"/>
          <p:cNvSpPr txBox="1"/>
          <p:nvPr>
            <p:ph idx="4294967295" type="ctrTitle"/>
          </p:nvPr>
        </p:nvSpPr>
        <p:spPr>
          <a:xfrm>
            <a:off x="5384825" y="1813550"/>
            <a:ext cx="29037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Varela Round"/>
                <a:ea typeface="Varela Round"/>
                <a:cs typeface="Varela Round"/>
                <a:sym typeface="Varela Round"/>
              </a:rPr>
              <a:t>Color code evidence codes for Gene Ontology</a:t>
            </a:r>
            <a:endParaRPr b="1"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4" name="Google Shape;1764;p67"/>
          <p:cNvGrpSpPr/>
          <p:nvPr/>
        </p:nvGrpSpPr>
        <p:grpSpPr>
          <a:xfrm>
            <a:off x="6995550" y="951500"/>
            <a:ext cx="1693375" cy="1693375"/>
            <a:chOff x="6794200" y="792600"/>
            <a:chExt cx="1693375" cy="1693375"/>
          </a:xfrm>
        </p:grpSpPr>
        <p:pic>
          <p:nvPicPr>
            <p:cNvPr id="1765" name="Google Shape;1765;p67"/>
            <p:cNvPicPr preferRelativeResize="0"/>
            <p:nvPr/>
          </p:nvPicPr>
          <p:blipFill>
            <a:blip r:embed="rId3">
              <a:alphaModFix amt="89000"/>
            </a:blip>
            <a:stretch>
              <a:fillRect/>
            </a:stretch>
          </p:blipFill>
          <p:spPr>
            <a:xfrm>
              <a:off x="6794200" y="792600"/>
              <a:ext cx="1693375" cy="16933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66" name="Google Shape;1766;p67"/>
            <p:cNvCxnSpPr/>
            <p:nvPr/>
          </p:nvCxnSpPr>
          <p:spPr>
            <a:xfrm flipH="1">
              <a:off x="7454525" y="1837250"/>
              <a:ext cx="6300" cy="375900"/>
            </a:xfrm>
            <a:prstGeom prst="straightConnector1">
              <a:avLst/>
            </a:prstGeom>
            <a:noFill/>
            <a:ln cap="flat" cmpd="sng" w="9525">
              <a:solidFill>
                <a:srgbClr val="252E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7" name="Google Shape;1767;p67"/>
            <p:cNvCxnSpPr/>
            <p:nvPr/>
          </p:nvCxnSpPr>
          <p:spPr>
            <a:xfrm>
              <a:off x="7452325" y="2213825"/>
              <a:ext cx="119100" cy="70800"/>
            </a:xfrm>
            <a:prstGeom prst="straightConnector1">
              <a:avLst/>
            </a:prstGeom>
            <a:noFill/>
            <a:ln cap="flat" cmpd="sng" w="9525">
              <a:solidFill>
                <a:srgbClr val="252E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8" name="Google Shape;1768;p67"/>
            <p:cNvCxnSpPr/>
            <p:nvPr/>
          </p:nvCxnSpPr>
          <p:spPr>
            <a:xfrm flipH="1" rot="10800000">
              <a:off x="7568900" y="2057450"/>
              <a:ext cx="341100" cy="228300"/>
            </a:xfrm>
            <a:prstGeom prst="straightConnector1">
              <a:avLst/>
            </a:prstGeom>
            <a:noFill/>
            <a:ln cap="flat" cmpd="sng" w="9525">
              <a:solidFill>
                <a:srgbClr val="252E2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769" name="Google Shape;176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25" y="792600"/>
            <a:ext cx="4625397" cy="4173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0" name="Google Shape;1770;p67"/>
          <p:cNvSpPr txBox="1"/>
          <p:nvPr>
            <p:ph idx="4294967295" type="ctrTitle"/>
          </p:nvPr>
        </p:nvSpPr>
        <p:spPr>
          <a:xfrm>
            <a:off x="76200" y="0"/>
            <a:ext cx="709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771" name="Google Shape;177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67"/>
          <p:cNvPicPr preferRelativeResize="0"/>
          <p:nvPr/>
        </p:nvPicPr>
        <p:blipFill rotWithShape="1">
          <a:blip r:embed="rId8">
            <a:alphaModFix/>
          </a:blip>
          <a:srcRect b="89078" l="0" r="22618" t="4434"/>
          <a:stretch/>
        </p:blipFill>
        <p:spPr>
          <a:xfrm>
            <a:off x="115525" y="627700"/>
            <a:ext cx="4625402" cy="16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5" name="Google Shape;1775;p67"/>
          <p:cNvSpPr/>
          <p:nvPr/>
        </p:nvSpPr>
        <p:spPr>
          <a:xfrm>
            <a:off x="1397250" y="564650"/>
            <a:ext cx="544200" cy="29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6" name="Google Shape;1776;p67"/>
          <p:cNvPicPr preferRelativeResize="0"/>
          <p:nvPr/>
        </p:nvPicPr>
        <p:blipFill rotWithShape="1">
          <a:blip r:embed="rId9">
            <a:alphaModFix/>
          </a:blip>
          <a:srcRect b="0" l="0" r="49277" t="75999"/>
          <a:stretch/>
        </p:blipFill>
        <p:spPr>
          <a:xfrm>
            <a:off x="4833875" y="916725"/>
            <a:ext cx="2404901" cy="7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67"/>
          <p:cNvPicPr preferRelativeResize="0"/>
          <p:nvPr/>
        </p:nvPicPr>
        <p:blipFill rotWithShape="1">
          <a:blip r:embed="rId10">
            <a:alphaModFix/>
          </a:blip>
          <a:srcRect b="0" l="0" r="29138" t="6384"/>
          <a:stretch/>
        </p:blipFill>
        <p:spPr>
          <a:xfrm>
            <a:off x="4926825" y="1809513"/>
            <a:ext cx="2219000" cy="21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67"/>
          <p:cNvSpPr txBox="1"/>
          <p:nvPr/>
        </p:nvSpPr>
        <p:spPr>
          <a:xfrm>
            <a:off x="2549450" y="948150"/>
            <a:ext cx="1933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333333"/>
                </a:solidFill>
                <a:highlight>
                  <a:srgbClr val="FFFFFF"/>
                </a:highlight>
              </a:rPr>
              <a:t>connecting</a:t>
            </a:r>
            <a:r>
              <a:rPr i="1" lang="en" sz="1050">
                <a:solidFill>
                  <a:srgbClr val="333333"/>
                </a:solidFill>
                <a:highlight>
                  <a:srgbClr val="FFFFFF"/>
                </a:highlight>
              </a:rPr>
              <a:t> the enriched terms to the root of the domain</a:t>
            </a:r>
            <a:endParaRPr/>
          </a:p>
        </p:txBody>
      </p:sp>
      <p:pic>
        <p:nvPicPr>
          <p:cNvPr id="1779" name="Google Shape;1779;p67"/>
          <p:cNvPicPr preferRelativeResize="0"/>
          <p:nvPr/>
        </p:nvPicPr>
        <p:blipFill rotWithShape="1">
          <a:blip r:embed="rId11">
            <a:alphaModFix/>
          </a:blip>
          <a:srcRect b="69642" l="9478" r="12953" t="15677"/>
          <a:stretch/>
        </p:blipFill>
        <p:spPr>
          <a:xfrm>
            <a:off x="6956350" y="2406425"/>
            <a:ext cx="644400" cy="12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0" name="Google Shape;1780;p67"/>
          <p:cNvSpPr txBox="1"/>
          <p:nvPr/>
        </p:nvSpPr>
        <p:spPr>
          <a:xfrm>
            <a:off x="7704513" y="-372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Documentation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781" name="Google Shape;1781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77693" y="283963"/>
            <a:ext cx="1474640" cy="4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68"/>
          <p:cNvSpPr txBox="1"/>
          <p:nvPr/>
        </p:nvSpPr>
        <p:spPr>
          <a:xfrm>
            <a:off x="843950" y="1096100"/>
            <a:ext cx="7427100" cy="29967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Use the Example you’ve translated inthe previous activity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AA41B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Humans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you want to have the GO terms </a:t>
            </a:r>
            <a:r>
              <a:rPr lang="en">
                <a:solidFill>
                  <a:schemeClr val="dk1"/>
                </a:solidFill>
              </a:rPr>
              <a:t>annotated</a:t>
            </a:r>
            <a:r>
              <a:rPr lang="en">
                <a:solidFill>
                  <a:schemeClr val="dk1"/>
                </a:solidFill>
              </a:rPr>
              <a:t> on g:profiller.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7" name="Google Shape;1787;p68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Mapping IDs</a:t>
            </a:r>
            <a:endParaRPr sz="2500"/>
          </a:p>
        </p:txBody>
      </p:sp>
      <p:sp>
        <p:nvSpPr>
          <p:cNvPr id="1788" name="Google Shape;1788;p68"/>
          <p:cNvSpPr txBox="1"/>
          <p:nvPr/>
        </p:nvSpPr>
        <p:spPr>
          <a:xfrm>
            <a:off x="7463100" y="5763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1789" name="Google Shape;178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1700" y="93687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1138" y="24223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6000" y="23561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375" y="1096094"/>
            <a:ext cx="448800" cy="47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69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1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69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69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69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69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1802" name="Google Shape;1802;p69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69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rgbClr val="D9D9D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810" name="Google Shape;1810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2" name="Google Shape;1812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3" name="Google Shape;1813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4" name="Google Shape;1814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70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70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70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70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70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1829" name="Google Shape;1829;p70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4" name="Google Shape;1834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5" name="Google Shape;1835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36" name="Google Shape;1836;p70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837" name="Google Shape;1837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70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1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71"/>
          <p:cNvSpPr txBox="1"/>
          <p:nvPr>
            <p:ph idx="4294967295" type="ctrTitle"/>
          </p:nvPr>
        </p:nvSpPr>
        <p:spPr>
          <a:xfrm>
            <a:off x="4034425" y="137475"/>
            <a:ext cx="2979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*</a:t>
            </a:r>
            <a:endParaRPr b="1" sz="17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53" name="Google Shape;1853;p71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854" name="Google Shape;185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9718" y="281138"/>
            <a:ext cx="735064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71"/>
          <p:cNvSpPr txBox="1"/>
          <p:nvPr>
            <p:ph idx="4294967295" type="ctrTitle"/>
          </p:nvPr>
        </p:nvSpPr>
        <p:spPr>
          <a:xfrm>
            <a:off x="76200" y="0"/>
            <a:ext cx="694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856" name="Google Shape;185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9" name="Google Shape;1859;p71"/>
          <p:cNvGrpSpPr/>
          <p:nvPr/>
        </p:nvGrpSpPr>
        <p:grpSpPr>
          <a:xfrm>
            <a:off x="264251" y="515100"/>
            <a:ext cx="5205225" cy="4347500"/>
            <a:chOff x="264251" y="515100"/>
            <a:chExt cx="5205225" cy="4347500"/>
          </a:xfrm>
        </p:grpSpPr>
        <p:pic>
          <p:nvPicPr>
            <p:cNvPr id="1860" name="Google Shape;1860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4251" y="515100"/>
              <a:ext cx="5205225" cy="4347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61" name="Google Shape;1861;p71"/>
            <p:cNvCxnSpPr/>
            <p:nvPr/>
          </p:nvCxnSpPr>
          <p:spPr>
            <a:xfrm>
              <a:off x="5462950" y="625725"/>
              <a:ext cx="1800" cy="4169400"/>
            </a:xfrm>
            <a:prstGeom prst="straightConnector1">
              <a:avLst/>
            </a:prstGeom>
            <a:noFill/>
            <a:ln cap="flat" cmpd="sng" w="9525">
              <a:solidFill>
                <a:srgbClr val="0D878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43839" l="31301" r="12530" t="0"/>
          <a:stretch/>
        </p:blipFill>
        <p:spPr>
          <a:xfrm rot="-5400000">
            <a:off x="5437787" y="1429463"/>
            <a:ext cx="5135775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Biology behind genes</a:t>
            </a:r>
            <a:endParaRPr sz="2500"/>
          </a:p>
        </p:txBody>
      </p:sp>
      <p:sp>
        <p:nvSpPr>
          <p:cNvPr id="161" name="Google Shape;161;p18"/>
          <p:cNvSpPr txBox="1"/>
          <p:nvPr/>
        </p:nvSpPr>
        <p:spPr>
          <a:xfrm>
            <a:off x="7539100" y="489660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88925" y="989025"/>
            <a:ext cx="46380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into genes function: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Individually</a:t>
            </a:r>
            <a:endParaRPr>
              <a:solidFill>
                <a:srgbClr val="CCCCCC"/>
              </a:solidFill>
            </a:endParaRPr>
          </a:p>
          <a:p>
            <a:pPr indent="-317500" lvl="1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00"/>
              <a:buChar char="-"/>
            </a:pPr>
            <a:r>
              <a:rPr lang="en">
                <a:solidFill>
                  <a:srgbClr val="CCCCCC"/>
                </a:solidFill>
              </a:rPr>
              <a:t>Focus in one main gene</a:t>
            </a:r>
            <a:endParaRPr>
              <a:solidFill>
                <a:srgbClr val="CCCCCC"/>
              </a:solidFill>
            </a:endParaRPr>
          </a:p>
          <a:p>
            <a:pPr indent="-3175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-"/>
            </a:pPr>
            <a:r>
              <a:rPr lang="en">
                <a:solidFill>
                  <a:srgbClr val="CCCCCC"/>
                </a:solidFill>
              </a:rPr>
              <a:t>Out of context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 of genes</a:t>
            </a:r>
            <a:endParaRPr/>
          </a:p>
          <a:p>
            <a:pPr indent="-317500" lvl="0" marL="7429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Prioritize context</a:t>
            </a:r>
            <a:endParaRPr/>
          </a:p>
          <a:p>
            <a:pPr indent="-3175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biological relationship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1046400" y="3997400"/>
            <a:ext cx="2717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what is their relation within the context = condition</a:t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 rot="5400000">
            <a:off x="2277150" y="2463625"/>
            <a:ext cx="169200" cy="2630700"/>
          </a:xfrm>
          <a:prstGeom prst="rightBrace">
            <a:avLst>
              <a:gd fmla="val 50000" name="adj1"/>
              <a:gd fmla="val 4806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4436275" y="2505200"/>
            <a:ext cx="2257200" cy="22770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4840750" y="30075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4799775" y="331890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5080850" y="31770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4992800" y="37991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5145200" y="39515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4932250" y="403220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5108350" y="418052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5801975" y="36026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5938575" y="401102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5978075" y="37721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6017575" y="35332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5437600" y="2942900"/>
            <a:ext cx="10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Context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193675" y="4121075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6154175" y="3908250"/>
            <a:ext cx="176100" cy="169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rgbClr val="603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oogle Shape;1866;p72"/>
          <p:cNvGrpSpPr/>
          <p:nvPr/>
        </p:nvGrpSpPr>
        <p:grpSpPr>
          <a:xfrm>
            <a:off x="264251" y="515100"/>
            <a:ext cx="5205225" cy="4347500"/>
            <a:chOff x="264251" y="515100"/>
            <a:chExt cx="5205225" cy="4347500"/>
          </a:xfrm>
        </p:grpSpPr>
        <p:pic>
          <p:nvPicPr>
            <p:cNvPr id="1867" name="Google Shape;1867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4251" y="515100"/>
              <a:ext cx="5205225" cy="4347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68" name="Google Shape;1868;p72"/>
            <p:cNvCxnSpPr/>
            <p:nvPr/>
          </p:nvCxnSpPr>
          <p:spPr>
            <a:xfrm>
              <a:off x="5462950" y="625725"/>
              <a:ext cx="1800" cy="4169400"/>
            </a:xfrm>
            <a:prstGeom prst="straightConnector1">
              <a:avLst/>
            </a:prstGeom>
            <a:noFill/>
            <a:ln cap="flat" cmpd="sng" w="9525">
              <a:solidFill>
                <a:srgbClr val="0D878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69" name="Google Shape;1869;p72"/>
          <p:cNvSpPr txBox="1"/>
          <p:nvPr>
            <p:ph idx="4294967295" type="ctrTitle"/>
          </p:nvPr>
        </p:nvSpPr>
        <p:spPr>
          <a:xfrm>
            <a:off x="4034425" y="137475"/>
            <a:ext cx="2979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*</a:t>
            </a:r>
            <a:endParaRPr b="1" sz="17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70" name="Google Shape;1870;p72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871" name="Google Shape;187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9718" y="281138"/>
            <a:ext cx="735064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72"/>
          <p:cNvPicPr preferRelativeResize="0"/>
          <p:nvPr/>
        </p:nvPicPr>
        <p:blipFill rotWithShape="1">
          <a:blip r:embed="rId6">
            <a:alphaModFix/>
          </a:blip>
          <a:srcRect b="24448" l="32413" r="11711" t="37249"/>
          <a:stretch/>
        </p:blipFill>
        <p:spPr>
          <a:xfrm>
            <a:off x="2442000" y="757800"/>
            <a:ext cx="2968951" cy="17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72"/>
          <p:cNvSpPr txBox="1"/>
          <p:nvPr>
            <p:ph idx="4294967295" type="ctrTitle"/>
          </p:nvPr>
        </p:nvSpPr>
        <p:spPr>
          <a:xfrm>
            <a:off x="76200" y="0"/>
            <a:ext cx="694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874" name="Google Shape;1874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72"/>
          <p:cNvSpPr/>
          <p:nvPr/>
        </p:nvSpPr>
        <p:spPr>
          <a:xfrm>
            <a:off x="400800" y="1672175"/>
            <a:ext cx="2041200" cy="3079800"/>
          </a:xfrm>
          <a:prstGeom prst="roundRect">
            <a:avLst>
              <a:gd fmla="val 0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72"/>
          <p:cNvSpPr/>
          <p:nvPr/>
        </p:nvSpPr>
        <p:spPr>
          <a:xfrm>
            <a:off x="2442000" y="2596600"/>
            <a:ext cx="2969100" cy="2155500"/>
          </a:xfrm>
          <a:prstGeom prst="roundRect">
            <a:avLst>
              <a:gd fmla="val 0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72"/>
          <p:cNvSpPr/>
          <p:nvPr/>
        </p:nvSpPr>
        <p:spPr>
          <a:xfrm>
            <a:off x="2442000" y="720450"/>
            <a:ext cx="2934600" cy="165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0" name="Google Shape;1880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9481728">
            <a:off x="5064076" y="373660"/>
            <a:ext cx="393574" cy="60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5" name="Google Shape;1885;p73"/>
          <p:cNvGrpSpPr/>
          <p:nvPr/>
        </p:nvGrpSpPr>
        <p:grpSpPr>
          <a:xfrm>
            <a:off x="264251" y="515100"/>
            <a:ext cx="5205225" cy="4347500"/>
            <a:chOff x="264251" y="515100"/>
            <a:chExt cx="5205225" cy="4347500"/>
          </a:xfrm>
        </p:grpSpPr>
        <p:pic>
          <p:nvPicPr>
            <p:cNvPr id="1886" name="Google Shape;1886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4251" y="515100"/>
              <a:ext cx="5205225" cy="4347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7" name="Google Shape;1887;p73"/>
            <p:cNvCxnSpPr/>
            <p:nvPr/>
          </p:nvCxnSpPr>
          <p:spPr>
            <a:xfrm>
              <a:off x="5462950" y="625725"/>
              <a:ext cx="1800" cy="4169400"/>
            </a:xfrm>
            <a:prstGeom prst="straightConnector1">
              <a:avLst/>
            </a:prstGeom>
            <a:noFill/>
            <a:ln cap="flat" cmpd="sng" w="9525">
              <a:solidFill>
                <a:srgbClr val="0D878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88" name="Google Shape;1888;p73"/>
          <p:cNvSpPr txBox="1"/>
          <p:nvPr>
            <p:ph idx="4294967295" type="ctrTitle"/>
          </p:nvPr>
        </p:nvSpPr>
        <p:spPr>
          <a:xfrm>
            <a:off x="4034425" y="137475"/>
            <a:ext cx="2979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*</a:t>
            </a:r>
            <a:endParaRPr b="1" sz="17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89" name="Google Shape;1889;p73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890" name="Google Shape;1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9718" y="281138"/>
            <a:ext cx="735064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73"/>
          <p:cNvSpPr txBox="1"/>
          <p:nvPr>
            <p:ph idx="4294967295" type="ctrTitle"/>
          </p:nvPr>
        </p:nvSpPr>
        <p:spPr>
          <a:xfrm>
            <a:off x="76200" y="0"/>
            <a:ext cx="694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892" name="Google Shape;189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73"/>
          <p:cNvSpPr/>
          <p:nvPr/>
        </p:nvSpPr>
        <p:spPr>
          <a:xfrm>
            <a:off x="264225" y="723900"/>
            <a:ext cx="5410500" cy="984000"/>
          </a:xfrm>
          <a:prstGeom prst="roundRect">
            <a:avLst>
              <a:gd fmla="val 0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73"/>
          <p:cNvSpPr/>
          <p:nvPr/>
        </p:nvSpPr>
        <p:spPr>
          <a:xfrm>
            <a:off x="264225" y="3666075"/>
            <a:ext cx="5205300" cy="1196400"/>
          </a:xfrm>
          <a:prstGeom prst="roundRect">
            <a:avLst>
              <a:gd fmla="val 0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7" name="Google Shape;1897;p73"/>
          <p:cNvGrpSpPr/>
          <p:nvPr/>
        </p:nvGrpSpPr>
        <p:grpSpPr>
          <a:xfrm>
            <a:off x="1471377" y="2662298"/>
            <a:ext cx="613441" cy="647186"/>
            <a:chOff x="7345321" y="2949730"/>
            <a:chExt cx="918600" cy="1035000"/>
          </a:xfrm>
        </p:grpSpPr>
        <p:sp>
          <p:nvSpPr>
            <p:cNvPr id="1898" name="Google Shape;1898;p73"/>
            <p:cNvSpPr/>
            <p:nvPr/>
          </p:nvSpPr>
          <p:spPr>
            <a:xfrm rot="-1259537">
              <a:off x="7477189" y="3038565"/>
              <a:ext cx="654864" cy="857328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9" name="Google Shape;1899;p73"/>
            <p:cNvCxnSpPr>
              <a:stCxn id="1898" idx="2"/>
            </p:cNvCxnSpPr>
            <p:nvPr/>
          </p:nvCxnSpPr>
          <p:spPr>
            <a:xfrm flipH="1" rot="10800000">
              <a:off x="7498921" y="3349930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0" name="Google Shape;1900;p73"/>
            <p:cNvCxnSpPr/>
            <p:nvPr/>
          </p:nvCxnSpPr>
          <p:spPr>
            <a:xfrm flipH="1" rot="10800000">
              <a:off x="7462671" y="3260130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1" name="Google Shape;1901;p73"/>
            <p:cNvCxnSpPr/>
            <p:nvPr/>
          </p:nvCxnSpPr>
          <p:spPr>
            <a:xfrm flipH="1" rot="10800000">
              <a:off x="7428746" y="3179630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2" name="Google Shape;1902;p73"/>
            <p:cNvCxnSpPr/>
            <p:nvPr/>
          </p:nvCxnSpPr>
          <p:spPr>
            <a:xfrm flipH="1" rot="10800000">
              <a:off x="7399496" y="3099130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3" name="Google Shape;1903;p73"/>
            <p:cNvCxnSpPr/>
            <p:nvPr/>
          </p:nvCxnSpPr>
          <p:spPr>
            <a:xfrm flipH="1" rot="10800000">
              <a:off x="7626921" y="3681755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4" name="Google Shape;1904;p73"/>
            <p:cNvCxnSpPr/>
            <p:nvPr/>
          </p:nvCxnSpPr>
          <p:spPr>
            <a:xfrm flipH="1" rot="10800000">
              <a:off x="7590671" y="3591955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5" name="Google Shape;1905;p73"/>
            <p:cNvCxnSpPr/>
            <p:nvPr/>
          </p:nvCxnSpPr>
          <p:spPr>
            <a:xfrm flipH="1" rot="10800000">
              <a:off x="7556746" y="3511455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6" name="Google Shape;1906;p73"/>
            <p:cNvCxnSpPr/>
            <p:nvPr/>
          </p:nvCxnSpPr>
          <p:spPr>
            <a:xfrm flipH="1" rot="10800000">
              <a:off x="7527496" y="3430955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907" name="Google Shape;1907;p73"/>
          <p:cNvCxnSpPr/>
          <p:nvPr/>
        </p:nvCxnSpPr>
        <p:spPr>
          <a:xfrm flipH="1" rot="10800000">
            <a:off x="1989575" y="2523275"/>
            <a:ext cx="483000" cy="416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8" name="Google Shape;1908;p73"/>
          <p:cNvSpPr txBox="1"/>
          <p:nvPr/>
        </p:nvSpPr>
        <p:spPr>
          <a:xfrm>
            <a:off x="3847650" y="2869000"/>
            <a:ext cx="122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ENSG00000003402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ENSG00000004799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ENSG00000006788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ENSG00000008256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ENSG00000008311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ENSG00000009413</a:t>
            </a:r>
            <a:endParaRPr sz="600"/>
          </a:p>
        </p:txBody>
      </p:sp>
      <p:pic>
        <p:nvPicPr>
          <p:cNvPr id="1909" name="Google Shape;1909;p73"/>
          <p:cNvPicPr preferRelativeResize="0"/>
          <p:nvPr/>
        </p:nvPicPr>
        <p:blipFill rotWithShape="1">
          <a:blip r:embed="rId9">
            <a:alphaModFix/>
          </a:blip>
          <a:srcRect b="0" l="35490" r="3351" t="13201"/>
          <a:stretch/>
        </p:blipFill>
        <p:spPr>
          <a:xfrm>
            <a:off x="2423575" y="2081800"/>
            <a:ext cx="3448540" cy="29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73"/>
          <p:cNvSpPr/>
          <p:nvPr/>
        </p:nvSpPr>
        <p:spPr>
          <a:xfrm>
            <a:off x="2295900" y="2028900"/>
            <a:ext cx="3678600" cy="296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1" name="Google Shape;1911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9481728">
            <a:off x="4851676" y="1759448"/>
            <a:ext cx="393574" cy="60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6" name="Google Shape;1916;p74"/>
          <p:cNvGrpSpPr/>
          <p:nvPr/>
        </p:nvGrpSpPr>
        <p:grpSpPr>
          <a:xfrm>
            <a:off x="264251" y="515100"/>
            <a:ext cx="5205225" cy="4347500"/>
            <a:chOff x="264251" y="515100"/>
            <a:chExt cx="5205225" cy="4347500"/>
          </a:xfrm>
        </p:grpSpPr>
        <p:pic>
          <p:nvPicPr>
            <p:cNvPr id="1917" name="Google Shape;1917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4251" y="515100"/>
              <a:ext cx="5205225" cy="4347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18" name="Google Shape;1918;p74"/>
            <p:cNvCxnSpPr/>
            <p:nvPr/>
          </p:nvCxnSpPr>
          <p:spPr>
            <a:xfrm>
              <a:off x="5462950" y="625725"/>
              <a:ext cx="1800" cy="4169400"/>
            </a:xfrm>
            <a:prstGeom prst="straightConnector1">
              <a:avLst/>
            </a:prstGeom>
            <a:noFill/>
            <a:ln cap="flat" cmpd="sng" w="9525">
              <a:solidFill>
                <a:srgbClr val="0D878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19" name="Google Shape;1919;p74"/>
          <p:cNvSpPr txBox="1"/>
          <p:nvPr>
            <p:ph idx="4294967295" type="ctrTitle"/>
          </p:nvPr>
        </p:nvSpPr>
        <p:spPr>
          <a:xfrm>
            <a:off x="4034425" y="137475"/>
            <a:ext cx="2979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*</a:t>
            </a:r>
            <a:endParaRPr b="1" sz="17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20" name="Google Shape;1920;p74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921" name="Google Shape;192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9718" y="281138"/>
            <a:ext cx="735064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74"/>
          <p:cNvSpPr txBox="1"/>
          <p:nvPr>
            <p:ph idx="4294967295" type="ctrTitle"/>
          </p:nvPr>
        </p:nvSpPr>
        <p:spPr>
          <a:xfrm>
            <a:off x="76200" y="0"/>
            <a:ext cx="694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923" name="Google Shape;192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p74"/>
          <p:cNvSpPr/>
          <p:nvPr/>
        </p:nvSpPr>
        <p:spPr>
          <a:xfrm>
            <a:off x="264225" y="723900"/>
            <a:ext cx="5410500" cy="2963400"/>
          </a:xfrm>
          <a:prstGeom prst="roundRect">
            <a:avLst>
              <a:gd fmla="val 0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7" name="Google Shape;1927;p74"/>
          <p:cNvPicPr preferRelativeResize="0"/>
          <p:nvPr/>
        </p:nvPicPr>
        <p:blipFill rotWithShape="1">
          <a:blip r:embed="rId9">
            <a:alphaModFix/>
          </a:blip>
          <a:srcRect b="1661" l="2380" r="1650" t="0"/>
          <a:stretch/>
        </p:blipFill>
        <p:spPr>
          <a:xfrm>
            <a:off x="2479649" y="1301775"/>
            <a:ext cx="3530763" cy="29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74"/>
          <p:cNvSpPr/>
          <p:nvPr/>
        </p:nvSpPr>
        <p:spPr>
          <a:xfrm>
            <a:off x="2431550" y="1301775"/>
            <a:ext cx="3648300" cy="296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9" name="Google Shape;1929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9481728">
            <a:off x="5063351" y="3738848"/>
            <a:ext cx="393574" cy="607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0" name="Google Shape;1930;p74"/>
          <p:cNvGrpSpPr/>
          <p:nvPr/>
        </p:nvGrpSpPr>
        <p:grpSpPr>
          <a:xfrm>
            <a:off x="4216702" y="4048960"/>
            <a:ext cx="613441" cy="647185"/>
            <a:chOff x="7345321" y="2949730"/>
            <a:chExt cx="918600" cy="1035000"/>
          </a:xfrm>
        </p:grpSpPr>
        <p:sp>
          <p:nvSpPr>
            <p:cNvPr id="1931" name="Google Shape;1931;p74"/>
            <p:cNvSpPr/>
            <p:nvPr/>
          </p:nvSpPr>
          <p:spPr>
            <a:xfrm rot="-1259537">
              <a:off x="7477189" y="3038565"/>
              <a:ext cx="654864" cy="857328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2" name="Google Shape;1932;p74"/>
            <p:cNvCxnSpPr>
              <a:stCxn id="1931" idx="2"/>
            </p:cNvCxnSpPr>
            <p:nvPr/>
          </p:nvCxnSpPr>
          <p:spPr>
            <a:xfrm flipH="1" rot="10800000">
              <a:off x="7498921" y="3349930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3" name="Google Shape;1933;p74"/>
            <p:cNvCxnSpPr/>
            <p:nvPr/>
          </p:nvCxnSpPr>
          <p:spPr>
            <a:xfrm flipH="1" rot="10800000">
              <a:off x="7462671" y="3260130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4" name="Google Shape;1934;p74"/>
            <p:cNvCxnSpPr/>
            <p:nvPr/>
          </p:nvCxnSpPr>
          <p:spPr>
            <a:xfrm flipH="1" rot="10800000">
              <a:off x="7428746" y="3179630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5" name="Google Shape;1935;p74"/>
            <p:cNvCxnSpPr/>
            <p:nvPr/>
          </p:nvCxnSpPr>
          <p:spPr>
            <a:xfrm flipH="1" rot="10800000">
              <a:off x="7399496" y="3099130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6" name="Google Shape;1936;p74"/>
            <p:cNvCxnSpPr/>
            <p:nvPr/>
          </p:nvCxnSpPr>
          <p:spPr>
            <a:xfrm flipH="1" rot="10800000">
              <a:off x="7626921" y="3681755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7" name="Google Shape;1937;p74"/>
            <p:cNvCxnSpPr/>
            <p:nvPr/>
          </p:nvCxnSpPr>
          <p:spPr>
            <a:xfrm flipH="1" rot="10800000">
              <a:off x="7590671" y="3591955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8" name="Google Shape;1938;p74"/>
            <p:cNvCxnSpPr/>
            <p:nvPr/>
          </p:nvCxnSpPr>
          <p:spPr>
            <a:xfrm flipH="1" rot="10800000">
              <a:off x="7556746" y="3511455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9" name="Google Shape;1939;p74"/>
            <p:cNvCxnSpPr/>
            <p:nvPr/>
          </p:nvCxnSpPr>
          <p:spPr>
            <a:xfrm flipH="1" rot="10800000">
              <a:off x="7527496" y="3430955"/>
              <a:ext cx="611400" cy="2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940" name="Google Shape;1940;p74"/>
          <p:cNvCxnSpPr/>
          <p:nvPr/>
        </p:nvCxnSpPr>
        <p:spPr>
          <a:xfrm flipH="1">
            <a:off x="3197850" y="4247675"/>
            <a:ext cx="1040100" cy="35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" name="Google Shape;1945;p75"/>
          <p:cNvPicPr preferRelativeResize="0"/>
          <p:nvPr/>
        </p:nvPicPr>
        <p:blipFill rotWithShape="1">
          <a:blip r:embed="rId3">
            <a:alphaModFix/>
          </a:blip>
          <a:srcRect b="0" l="2320" r="64627" t="0"/>
          <a:stretch/>
        </p:blipFill>
        <p:spPr>
          <a:xfrm>
            <a:off x="383450" y="1549900"/>
            <a:ext cx="1934401" cy="27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75"/>
          <p:cNvPicPr preferRelativeResize="0"/>
          <p:nvPr/>
        </p:nvPicPr>
        <p:blipFill rotWithShape="1">
          <a:blip r:embed="rId4">
            <a:alphaModFix/>
          </a:blip>
          <a:srcRect b="4428" l="13156" r="0" t="4999"/>
          <a:stretch/>
        </p:blipFill>
        <p:spPr>
          <a:xfrm>
            <a:off x="5142425" y="792600"/>
            <a:ext cx="3822975" cy="421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75"/>
          <p:cNvPicPr preferRelativeResize="0"/>
          <p:nvPr/>
        </p:nvPicPr>
        <p:blipFill rotWithShape="1">
          <a:blip r:embed="rId3">
            <a:alphaModFix/>
          </a:blip>
          <a:srcRect b="0" l="66947" r="0" t="0"/>
          <a:stretch/>
        </p:blipFill>
        <p:spPr>
          <a:xfrm>
            <a:off x="2317851" y="1549900"/>
            <a:ext cx="1934401" cy="270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75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949" name="Google Shape;194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9718" y="281138"/>
            <a:ext cx="735064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75"/>
          <p:cNvSpPr txBox="1"/>
          <p:nvPr>
            <p:ph idx="4294967295" type="ctrTitle"/>
          </p:nvPr>
        </p:nvSpPr>
        <p:spPr>
          <a:xfrm>
            <a:off x="4034425" y="137475"/>
            <a:ext cx="2979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*</a:t>
            </a:r>
            <a:endParaRPr b="1" sz="17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51" name="Google Shape;1951;p75"/>
          <p:cNvSpPr txBox="1"/>
          <p:nvPr>
            <p:ph idx="4294967295" type="ctrTitle"/>
          </p:nvPr>
        </p:nvSpPr>
        <p:spPr>
          <a:xfrm>
            <a:off x="76200" y="0"/>
            <a:ext cx="694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952" name="Google Shape;1952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300" y="212031"/>
            <a:ext cx="297900" cy="32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07015"/>
            <a:ext cx="9143999" cy="123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748" y="1312148"/>
            <a:ext cx="3465175" cy="3559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2" name="Google Shape;196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0323" y="1993335"/>
            <a:ext cx="4801277" cy="191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76"/>
          <p:cNvSpPr/>
          <p:nvPr/>
        </p:nvSpPr>
        <p:spPr>
          <a:xfrm>
            <a:off x="4122625" y="3251000"/>
            <a:ext cx="1796100" cy="34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76"/>
          <p:cNvSpPr/>
          <p:nvPr/>
        </p:nvSpPr>
        <p:spPr>
          <a:xfrm>
            <a:off x="4773950" y="2818200"/>
            <a:ext cx="812700" cy="34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76"/>
          <p:cNvSpPr/>
          <p:nvPr/>
        </p:nvSpPr>
        <p:spPr>
          <a:xfrm>
            <a:off x="6322675" y="2818200"/>
            <a:ext cx="544200" cy="34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76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67" name="Google Shape;1967;p76"/>
          <p:cNvSpPr txBox="1"/>
          <p:nvPr>
            <p:ph idx="4294967295" type="ctrTitle"/>
          </p:nvPr>
        </p:nvSpPr>
        <p:spPr>
          <a:xfrm>
            <a:off x="4034425" y="137475"/>
            <a:ext cx="2979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*</a:t>
            </a:r>
            <a:endParaRPr b="1" sz="17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68" name="Google Shape;1968;p76"/>
          <p:cNvSpPr txBox="1"/>
          <p:nvPr>
            <p:ph idx="4294967295" type="ctrTitle"/>
          </p:nvPr>
        </p:nvSpPr>
        <p:spPr>
          <a:xfrm>
            <a:off x="76200" y="0"/>
            <a:ext cx="694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</a:t>
            </a:r>
            <a:endParaRPr sz="2500"/>
          </a:p>
        </p:txBody>
      </p:sp>
      <p:pic>
        <p:nvPicPr>
          <p:cNvPr id="1969" name="Google Shape;1969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9450" y="384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2300" y="2547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1588" y="1046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77"/>
          <p:cNvSpPr txBox="1"/>
          <p:nvPr/>
        </p:nvSpPr>
        <p:spPr>
          <a:xfrm>
            <a:off x="843950" y="1096100"/>
            <a:ext cx="7427100" cy="29967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Use the Example you’ve translated inthe previous activity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AA41B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Humans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you want to have the GO terms </a:t>
            </a:r>
            <a:r>
              <a:rPr lang="en">
                <a:solidFill>
                  <a:schemeClr val="dk1"/>
                </a:solidFill>
              </a:rPr>
              <a:t>annotated</a:t>
            </a:r>
            <a:r>
              <a:rPr lang="en">
                <a:solidFill>
                  <a:schemeClr val="dk1"/>
                </a:solidFill>
              </a:rPr>
              <a:t> on WebGstalt.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7" name="Google Shape;1977;p77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Mapping IDs</a:t>
            </a:r>
            <a:endParaRPr sz="2500"/>
          </a:p>
        </p:txBody>
      </p:sp>
      <p:sp>
        <p:nvSpPr>
          <p:cNvPr id="1978" name="Google Shape;1978;p77"/>
          <p:cNvSpPr txBox="1"/>
          <p:nvPr/>
        </p:nvSpPr>
        <p:spPr>
          <a:xfrm>
            <a:off x="7463100" y="5763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1979" name="Google Shape;1979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1700" y="93687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1138" y="24223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6000" y="23561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375" y="1096094"/>
            <a:ext cx="448800" cy="47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78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78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78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78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78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1992" name="Google Shape;1992;p78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7" name="Google Shape;1997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8" name="Google Shape;1998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9" name="Google Shape;1999;p78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000" name="Google Shape;2000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78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1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79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79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79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79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79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2020" name="Google Shape;2020;p79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79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E9E9E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rgbClr val="9E9E9E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028" name="Google Shape;2028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8" name="Google Shape;2038;p79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1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80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plants</a:t>
            </a:r>
            <a:endParaRPr sz="2500"/>
          </a:p>
        </p:txBody>
      </p:sp>
      <p:pic>
        <p:nvPicPr>
          <p:cNvPr id="2044" name="Google Shape;20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0" y="247775"/>
            <a:ext cx="718150" cy="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80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046" name="Google Shape;204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175" y="581675"/>
            <a:ext cx="4260351" cy="2836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7" name="Google Shape;2047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18272">
            <a:off x="1928751" y="2901323"/>
            <a:ext cx="393574" cy="60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4601" y="1488250"/>
            <a:ext cx="4427673" cy="24751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9" name="Google Shape;204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318272">
            <a:off x="3677638" y="3304273"/>
            <a:ext cx="393574" cy="60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7688" y="1229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81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plants</a:t>
            </a:r>
            <a:endParaRPr sz="2500"/>
          </a:p>
        </p:txBody>
      </p:sp>
      <p:pic>
        <p:nvPicPr>
          <p:cNvPr id="2056" name="Google Shape;205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0" y="247775"/>
            <a:ext cx="718150" cy="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81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058" name="Google Shape;205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25" y="654600"/>
            <a:ext cx="5343800" cy="2537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9" name="Google Shape;2059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8975" y="1994927"/>
            <a:ext cx="2167275" cy="1965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0" name="Google Shape;2060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18272">
            <a:off x="1670201" y="2329823"/>
            <a:ext cx="393574" cy="60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318272">
            <a:off x="4525001" y="3569598"/>
            <a:ext cx="393574" cy="60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2150" y="247775"/>
            <a:ext cx="2992950" cy="37985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3" name="Google Shape;2063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97688" y="1229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Biology behind genes</a:t>
            </a:r>
            <a:endParaRPr sz="2500"/>
          </a:p>
        </p:txBody>
      </p:sp>
      <p:sp>
        <p:nvSpPr>
          <p:cNvPr id="185" name="Google Shape;185;p19"/>
          <p:cNvSpPr txBox="1"/>
          <p:nvPr/>
        </p:nvSpPr>
        <p:spPr>
          <a:xfrm>
            <a:off x="188925" y="989025"/>
            <a:ext cx="51225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methods: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Enrichment analysis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 Ontology </a:t>
            </a:r>
            <a:r>
              <a:rPr lang="en" sz="900"/>
              <a:t>(GO)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Gene-set </a:t>
            </a:r>
            <a:r>
              <a:rPr lang="en" sz="900"/>
              <a:t>(GSEA)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Topology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Pathway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 Expression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Differential Expression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3464225" y="1476750"/>
            <a:ext cx="12360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Protein</a:t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3107500" y="1190625"/>
            <a:ext cx="169200" cy="1607100"/>
          </a:xfrm>
          <a:prstGeom prst="rightBrace">
            <a:avLst>
              <a:gd fmla="val 50000" name="adj1"/>
              <a:gd fmla="val 4806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43839" l="31301" r="12530" t="0"/>
          <a:stretch/>
        </p:blipFill>
        <p:spPr>
          <a:xfrm rot="-5400000">
            <a:off x="5437787" y="1429463"/>
            <a:ext cx="5135775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7539100" y="4896600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by</a:t>
            </a:r>
            <a:r>
              <a:rPr lang="en" sz="900">
                <a:solidFill>
                  <a:srgbClr val="99999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@starline</a:t>
            </a:r>
            <a:r>
              <a:rPr lang="en" sz="900">
                <a:solidFill>
                  <a:srgbClr val="999999"/>
                </a:solidFill>
              </a:rPr>
              <a:t> at freepik.com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3397000" y="842475"/>
            <a:ext cx="1370400" cy="584400"/>
          </a:xfrm>
          <a:prstGeom prst="wedgeRoundRectCallout">
            <a:avLst>
              <a:gd fmla="val -126228" name="adj1"/>
              <a:gd fmla="val 96009" name="adj2"/>
              <a:gd fmla="val 0" name="adj3"/>
            </a:avLst>
          </a:prstGeom>
          <a:solidFill>
            <a:srgbClr val="603C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1" name="Google Shape;191;p19"/>
          <p:cNvSpPr txBox="1"/>
          <p:nvPr/>
        </p:nvSpPr>
        <p:spPr>
          <a:xfrm>
            <a:off x="3316300" y="792600"/>
            <a:ext cx="153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Overrepresentation analysis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474" y="3243675"/>
            <a:ext cx="1531800" cy="112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>
            <a:off x="5577575" y="1897825"/>
            <a:ext cx="984900" cy="533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85725" rotWithShape="0" algn="bl" dir="3000000" dist="161925">
              <a:srgbClr val="999999">
                <a:alpha val="2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600" y="989025"/>
            <a:ext cx="984850" cy="143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19"/>
          <p:cNvGrpSpPr/>
          <p:nvPr/>
        </p:nvGrpSpPr>
        <p:grpSpPr>
          <a:xfrm>
            <a:off x="6867250" y="1622213"/>
            <a:ext cx="288612" cy="743932"/>
            <a:chOff x="6867250" y="1622213"/>
            <a:chExt cx="288612" cy="743932"/>
          </a:xfrm>
        </p:grpSpPr>
        <p:sp>
          <p:nvSpPr>
            <p:cNvPr id="196" name="Google Shape;196;p19"/>
            <p:cNvSpPr/>
            <p:nvPr/>
          </p:nvSpPr>
          <p:spPr>
            <a:xfrm>
              <a:off x="6867250" y="1622213"/>
              <a:ext cx="288600" cy="332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867262" y="2033444"/>
              <a:ext cx="288600" cy="332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9"/>
          <p:cNvGrpSpPr/>
          <p:nvPr/>
        </p:nvGrpSpPr>
        <p:grpSpPr>
          <a:xfrm>
            <a:off x="6867250" y="3243663"/>
            <a:ext cx="288612" cy="743932"/>
            <a:chOff x="6867250" y="2862663"/>
            <a:chExt cx="288612" cy="743932"/>
          </a:xfrm>
        </p:grpSpPr>
        <p:sp>
          <p:nvSpPr>
            <p:cNvPr id="199" name="Google Shape;199;p19"/>
            <p:cNvSpPr/>
            <p:nvPr/>
          </p:nvSpPr>
          <p:spPr>
            <a:xfrm>
              <a:off x="6867250" y="2862663"/>
              <a:ext cx="288600" cy="332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6867262" y="3273894"/>
              <a:ext cx="288600" cy="332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77" y="577725"/>
            <a:ext cx="4821500" cy="342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9" name="Google Shape;2069;p82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plants</a:t>
            </a:r>
            <a:endParaRPr sz="2500"/>
          </a:p>
        </p:txBody>
      </p:sp>
      <p:pic>
        <p:nvPicPr>
          <p:cNvPr id="2070" name="Google Shape;207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750" y="247775"/>
            <a:ext cx="718150" cy="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82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072" name="Google Shape;207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5100" y="1444175"/>
            <a:ext cx="4732324" cy="350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3" name="Google Shape;2073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18272">
            <a:off x="861076" y="3814898"/>
            <a:ext cx="393574" cy="60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82"/>
          <p:cNvSpPr/>
          <p:nvPr/>
        </p:nvSpPr>
        <p:spPr>
          <a:xfrm>
            <a:off x="6365500" y="1762825"/>
            <a:ext cx="7182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AA41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82"/>
          <p:cNvSpPr/>
          <p:nvPr/>
        </p:nvSpPr>
        <p:spPr>
          <a:xfrm>
            <a:off x="3394100" y="3830475"/>
            <a:ext cx="7182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AA41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82"/>
          <p:cNvSpPr/>
          <p:nvPr/>
        </p:nvSpPr>
        <p:spPr>
          <a:xfrm>
            <a:off x="3546500" y="4611350"/>
            <a:ext cx="7182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AA41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82"/>
          <p:cNvSpPr/>
          <p:nvPr/>
        </p:nvSpPr>
        <p:spPr>
          <a:xfrm rot="10800000">
            <a:off x="1253550" y="2888225"/>
            <a:ext cx="7182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AA41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82"/>
          <p:cNvSpPr/>
          <p:nvPr/>
        </p:nvSpPr>
        <p:spPr>
          <a:xfrm rot="10800000">
            <a:off x="2247025" y="3337650"/>
            <a:ext cx="7182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AA41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9" name="Google Shape;2079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7688" y="1229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750" y="247775"/>
            <a:ext cx="718150" cy="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83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086" name="Google Shape;208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100" y="1444175"/>
            <a:ext cx="4732324" cy="350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7" name="Google Shape;2087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945000"/>
            <a:ext cx="3700299" cy="29585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8" name="Google Shape;2088;p83"/>
          <p:cNvSpPr/>
          <p:nvPr/>
        </p:nvSpPr>
        <p:spPr>
          <a:xfrm rot="8350996">
            <a:off x="1807756" y="2686725"/>
            <a:ext cx="718284" cy="33861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AA41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9" name="Google Shape;2089;p83"/>
          <p:cNvPicPr preferRelativeResize="0"/>
          <p:nvPr/>
        </p:nvPicPr>
        <p:blipFill rotWithShape="1">
          <a:blip r:embed="rId5">
            <a:alphaModFix/>
          </a:blip>
          <a:srcRect b="0" l="1833" r="66766" t="69416"/>
          <a:stretch/>
        </p:blipFill>
        <p:spPr>
          <a:xfrm>
            <a:off x="1820100" y="3464400"/>
            <a:ext cx="1948799" cy="1406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0" name="Google Shape;2090;p83"/>
          <p:cNvSpPr/>
          <p:nvPr/>
        </p:nvSpPr>
        <p:spPr>
          <a:xfrm rot="-10456221">
            <a:off x="3463116" y="4523119"/>
            <a:ext cx="718188" cy="3385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AA41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83"/>
          <p:cNvSpPr/>
          <p:nvPr/>
        </p:nvSpPr>
        <p:spPr>
          <a:xfrm>
            <a:off x="2067975" y="4429000"/>
            <a:ext cx="960300" cy="2766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2" name="Google Shape;209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18272">
            <a:off x="8385851" y="1776448"/>
            <a:ext cx="393574" cy="60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18272">
            <a:off x="400101" y="3725923"/>
            <a:ext cx="393574" cy="60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83"/>
          <p:cNvSpPr txBox="1"/>
          <p:nvPr>
            <p:ph idx="4294967295" type="ctrTitle"/>
          </p:nvPr>
        </p:nvSpPr>
        <p:spPr>
          <a:xfrm>
            <a:off x="76200" y="0"/>
            <a:ext cx="775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plants</a:t>
            </a:r>
            <a:endParaRPr sz="2500"/>
          </a:p>
        </p:txBody>
      </p:sp>
      <p:pic>
        <p:nvPicPr>
          <p:cNvPr id="2095" name="Google Shape;2095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7688" y="1229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84"/>
          <p:cNvPicPr preferRelativeResize="0"/>
          <p:nvPr/>
        </p:nvPicPr>
        <p:blipFill rotWithShape="1">
          <a:blip r:embed="rId3">
            <a:alphaModFix/>
          </a:blip>
          <a:srcRect b="0" l="0" r="5784" t="0"/>
          <a:stretch/>
        </p:blipFill>
        <p:spPr>
          <a:xfrm>
            <a:off x="5288313" y="548700"/>
            <a:ext cx="2634825" cy="4046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1" name="Google Shape;2101;p84"/>
          <p:cNvGrpSpPr/>
          <p:nvPr/>
        </p:nvGrpSpPr>
        <p:grpSpPr>
          <a:xfrm>
            <a:off x="4435398" y="4409010"/>
            <a:ext cx="596384" cy="603213"/>
            <a:chOff x="2748150" y="2384875"/>
            <a:chExt cx="843900" cy="858300"/>
          </a:xfrm>
        </p:grpSpPr>
        <p:sp>
          <p:nvSpPr>
            <p:cNvPr id="2102" name="Google Shape;2102;p84"/>
            <p:cNvSpPr/>
            <p:nvPr/>
          </p:nvSpPr>
          <p:spPr>
            <a:xfrm>
              <a:off x="2748150" y="2384875"/>
              <a:ext cx="843900" cy="858300"/>
            </a:xfrm>
            <a:prstGeom prst="ellipse">
              <a:avLst/>
            </a:prstGeom>
            <a:solidFill>
              <a:srgbClr val="0C7B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4"/>
            <p:cNvSpPr/>
            <p:nvPr/>
          </p:nvSpPr>
          <p:spPr>
            <a:xfrm>
              <a:off x="2842950" y="2493950"/>
              <a:ext cx="654300" cy="654300"/>
            </a:xfrm>
            <a:prstGeom prst="ellipse">
              <a:avLst/>
            </a:prstGeom>
            <a:solidFill>
              <a:srgbClr val="21783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4" name="Google Shape;2104;p84"/>
          <p:cNvGrpSpPr/>
          <p:nvPr/>
        </p:nvGrpSpPr>
        <p:grpSpPr>
          <a:xfrm>
            <a:off x="8254986" y="4409010"/>
            <a:ext cx="596384" cy="603213"/>
            <a:chOff x="2748150" y="2384875"/>
            <a:chExt cx="843900" cy="858300"/>
          </a:xfrm>
        </p:grpSpPr>
        <p:sp>
          <p:nvSpPr>
            <p:cNvPr id="2105" name="Google Shape;2105;p84"/>
            <p:cNvSpPr/>
            <p:nvPr/>
          </p:nvSpPr>
          <p:spPr>
            <a:xfrm>
              <a:off x="2748150" y="2384875"/>
              <a:ext cx="843900" cy="858300"/>
            </a:xfrm>
            <a:prstGeom prst="ellipse">
              <a:avLst/>
            </a:prstGeom>
            <a:solidFill>
              <a:srgbClr val="0C7B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4"/>
            <p:cNvSpPr/>
            <p:nvPr/>
          </p:nvSpPr>
          <p:spPr>
            <a:xfrm>
              <a:off x="2842950" y="2493950"/>
              <a:ext cx="654300" cy="654300"/>
            </a:xfrm>
            <a:prstGeom prst="ellipse">
              <a:avLst/>
            </a:prstGeom>
            <a:solidFill>
              <a:srgbClr val="40004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7" name="Google Shape;2107;p84"/>
          <p:cNvSpPr/>
          <p:nvPr/>
        </p:nvSpPr>
        <p:spPr>
          <a:xfrm>
            <a:off x="5164350" y="4859513"/>
            <a:ext cx="2918400" cy="152700"/>
          </a:xfrm>
          <a:prstGeom prst="rect">
            <a:avLst/>
          </a:prstGeom>
          <a:gradFill>
            <a:gsLst>
              <a:gs pos="0">
                <a:srgbClr val="603C8B"/>
              </a:gs>
              <a:gs pos="100000">
                <a:srgbClr val="217839"/>
              </a:gs>
              <a:gs pos="100000">
                <a:srgbClr val="737373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8" name="Google Shape;210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750" y="247775"/>
            <a:ext cx="718150" cy="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84"/>
          <p:cNvSpPr txBox="1"/>
          <p:nvPr>
            <p:ph idx="4294967295" type="ctrTitle"/>
          </p:nvPr>
        </p:nvSpPr>
        <p:spPr>
          <a:xfrm>
            <a:off x="4231975" y="4065975"/>
            <a:ext cx="10032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800">
                <a:latin typeface="Varela Round"/>
                <a:ea typeface="Varela Round"/>
                <a:cs typeface="Varela Round"/>
                <a:sym typeface="Varela Round"/>
              </a:rPr>
              <a:t>Overrepresented</a:t>
            </a:r>
            <a:endParaRPr b="1" sz="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10" name="Google Shape;2110;p84"/>
          <p:cNvSpPr txBox="1"/>
          <p:nvPr>
            <p:ph idx="4294967295" type="ctrTitle"/>
          </p:nvPr>
        </p:nvSpPr>
        <p:spPr>
          <a:xfrm>
            <a:off x="7976275" y="4065975"/>
            <a:ext cx="1153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800">
                <a:latin typeface="Varela Round"/>
                <a:ea typeface="Varela Round"/>
                <a:cs typeface="Varela Round"/>
                <a:sym typeface="Varela Round"/>
              </a:rPr>
              <a:t>Underrepresented</a:t>
            </a:r>
            <a:endParaRPr b="1" sz="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111" name="Google Shape;211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218141">
            <a:off x="6784074" y="999776"/>
            <a:ext cx="221577" cy="342048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84"/>
          <p:cNvSpPr/>
          <p:nvPr/>
        </p:nvSpPr>
        <p:spPr>
          <a:xfrm rot="2700000">
            <a:off x="4383485" y="4339369"/>
            <a:ext cx="690278" cy="742462"/>
          </a:xfrm>
          <a:prstGeom prst="blockArc">
            <a:avLst>
              <a:gd fmla="val 10794330" name="adj1"/>
              <a:gd fmla="val 20129817" name="adj2"/>
              <a:gd fmla="val 21892" name="adj3"/>
            </a:avLst>
          </a:prstGeom>
          <a:solidFill>
            <a:srgbClr val="FFC2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84"/>
          <p:cNvSpPr txBox="1"/>
          <p:nvPr>
            <p:ph idx="4294967295" type="ctrTitle"/>
          </p:nvPr>
        </p:nvSpPr>
        <p:spPr>
          <a:xfrm>
            <a:off x="4808575" y="4373775"/>
            <a:ext cx="2232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800">
                <a:latin typeface="Varela Round"/>
                <a:ea typeface="Varela Round"/>
                <a:cs typeface="Varela Round"/>
                <a:sym typeface="Varela Round"/>
              </a:rPr>
              <a:t>%</a:t>
            </a:r>
            <a:endParaRPr b="1" sz="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14" name="Google Shape;2114;p84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Documentation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115" name="Google Shape;2115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850" y="1352750"/>
            <a:ext cx="3214701" cy="2270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6" name="Google Shape;2116;p84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plants</a:t>
            </a:r>
            <a:endParaRPr sz="2500"/>
          </a:p>
        </p:txBody>
      </p:sp>
      <p:pic>
        <p:nvPicPr>
          <p:cNvPr id="2117" name="Google Shape;2117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7688" y="122959"/>
            <a:ext cx="448800" cy="3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85"/>
          <p:cNvSpPr txBox="1"/>
          <p:nvPr/>
        </p:nvSpPr>
        <p:spPr>
          <a:xfrm>
            <a:off x="843950" y="1096100"/>
            <a:ext cx="7427100" cy="29967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Now if you work with plant or if you are curious to try …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Use the Example you’ve translated inthe previous activity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AA41B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you want to have the GO terms anotated on PLAZA.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3" name="Google Shape;2123;p85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Mapping IDs</a:t>
            </a:r>
            <a:endParaRPr sz="2500"/>
          </a:p>
        </p:txBody>
      </p:sp>
      <p:sp>
        <p:nvSpPr>
          <p:cNvPr id="2124" name="Google Shape;2124;p85"/>
          <p:cNvSpPr txBox="1"/>
          <p:nvPr/>
        </p:nvSpPr>
        <p:spPr>
          <a:xfrm>
            <a:off x="7463100" y="5763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2125" name="Google Shape;212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1700" y="93687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088" y="2571759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375" y="1096094"/>
            <a:ext cx="448800" cy="47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86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86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86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86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86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2137" name="Google Shape;2137;p86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86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E9E9E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rgbClr val="9E9E9E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145" name="Google Shape;2145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55" name="Google Shape;2155;p86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1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87"/>
          <p:cNvSpPr/>
          <p:nvPr/>
        </p:nvSpPr>
        <p:spPr>
          <a:xfrm>
            <a:off x="18089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87"/>
          <p:cNvSpPr/>
          <p:nvPr/>
        </p:nvSpPr>
        <p:spPr>
          <a:xfrm>
            <a:off x="5642700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87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87"/>
          <p:cNvSpPr/>
          <p:nvPr/>
        </p:nvSpPr>
        <p:spPr>
          <a:xfrm>
            <a:off x="1808975" y="2860425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87"/>
          <p:cNvSpPr txBox="1"/>
          <p:nvPr>
            <p:ph idx="4294967295" type="ctrTitle"/>
          </p:nvPr>
        </p:nvSpPr>
        <p:spPr>
          <a:xfrm>
            <a:off x="76200" y="0"/>
            <a:ext cx="297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</a:t>
            </a:r>
            <a:endParaRPr sz="2500"/>
          </a:p>
        </p:txBody>
      </p:sp>
      <p:pic>
        <p:nvPicPr>
          <p:cNvPr id="2165" name="Google Shape;2165;p87"/>
          <p:cNvPicPr preferRelativeResize="0"/>
          <p:nvPr/>
        </p:nvPicPr>
        <p:blipFill rotWithShape="1">
          <a:blip r:embed="rId3">
            <a:alphaModFix/>
          </a:blip>
          <a:srcRect b="18863" l="8141" r="7754" t="19388"/>
          <a:stretch/>
        </p:blipFill>
        <p:spPr>
          <a:xfrm>
            <a:off x="5933753" y="1131929"/>
            <a:ext cx="937244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00" y="1883650"/>
            <a:ext cx="297850" cy="47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7" name="Google Shape;216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50" y="2090925"/>
            <a:ext cx="544300" cy="23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8" name="Google Shape;216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149" y="2910024"/>
            <a:ext cx="768100" cy="8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0625" y="377347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4050" y="39807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3913" y="39237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87"/>
          <p:cNvSpPr txBox="1"/>
          <p:nvPr>
            <p:ph idx="4294967295" type="ctrTitle"/>
          </p:nvPr>
        </p:nvSpPr>
        <p:spPr>
          <a:xfrm>
            <a:off x="2742950" y="4230825"/>
            <a:ext cx="1325400" cy="2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E9E9E"/>
                </a:solidFill>
                <a:latin typeface="Varela Round"/>
                <a:ea typeface="Varela Round"/>
                <a:cs typeface="Varela Round"/>
                <a:sym typeface="Varela Round"/>
              </a:rPr>
              <a:t>A. thaliana</a:t>
            </a:r>
            <a:endParaRPr b="1" sz="1000">
              <a:solidFill>
                <a:srgbClr val="9E9E9E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173" name="Google Shape;2173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74355" y="1197138"/>
            <a:ext cx="147464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6100" y="1777837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9525" y="1985113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9388" y="1928146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8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59722" y="2254488"/>
            <a:ext cx="1594607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61348" y="3022450"/>
            <a:ext cx="7681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1863" y="277382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5287" y="298110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5150" y="292413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5400" y="3923384"/>
            <a:ext cx="448800" cy="3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87"/>
          <p:cNvSpPr/>
          <p:nvPr/>
        </p:nvSpPr>
        <p:spPr>
          <a:xfrm>
            <a:off x="5499675" y="950350"/>
            <a:ext cx="1805400" cy="1600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1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Google Shape;21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75" y="890725"/>
            <a:ext cx="6911650" cy="2592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9" name="Google Shape;2189;p88"/>
          <p:cNvSpPr txBox="1"/>
          <p:nvPr>
            <p:ph idx="4294967295" type="ctrTitle"/>
          </p:nvPr>
        </p:nvSpPr>
        <p:spPr>
          <a:xfrm>
            <a:off x="76200" y="0"/>
            <a:ext cx="697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humans</a:t>
            </a:r>
            <a:endParaRPr sz="2500"/>
          </a:p>
        </p:txBody>
      </p:sp>
      <p:pic>
        <p:nvPicPr>
          <p:cNvPr id="2190" name="Google Shape;219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075" y="6490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88"/>
          <p:cNvPicPr preferRelativeResize="0"/>
          <p:nvPr/>
        </p:nvPicPr>
        <p:blipFill rotWithShape="1">
          <a:blip r:embed="rId5">
            <a:alphaModFix/>
          </a:blip>
          <a:srcRect b="18863" l="8141" r="7754" t="19388"/>
          <a:stretch/>
        </p:blipFill>
        <p:spPr>
          <a:xfrm>
            <a:off x="8070758" y="269700"/>
            <a:ext cx="742129" cy="5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88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93" name="Google Shape;2193;p88"/>
          <p:cNvSpPr/>
          <p:nvPr/>
        </p:nvSpPr>
        <p:spPr>
          <a:xfrm>
            <a:off x="1211075" y="2012600"/>
            <a:ext cx="6059700" cy="1595400"/>
          </a:xfrm>
          <a:prstGeom prst="roundRect">
            <a:avLst>
              <a:gd fmla="val 16667" name="adj"/>
            </a:avLst>
          </a:prstGeom>
          <a:solidFill>
            <a:srgbClr val="FFFFFF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4" name="Google Shape;2194;p88"/>
          <p:cNvGrpSpPr/>
          <p:nvPr/>
        </p:nvGrpSpPr>
        <p:grpSpPr>
          <a:xfrm>
            <a:off x="1211125" y="1467800"/>
            <a:ext cx="5992979" cy="544800"/>
            <a:chOff x="1211070" y="1467800"/>
            <a:chExt cx="6214205" cy="544800"/>
          </a:xfrm>
        </p:grpSpPr>
        <p:sp>
          <p:nvSpPr>
            <p:cNvPr id="2195" name="Google Shape;2195;p88"/>
            <p:cNvSpPr/>
            <p:nvPr/>
          </p:nvSpPr>
          <p:spPr>
            <a:xfrm>
              <a:off x="1211075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88"/>
            <p:cNvSpPr/>
            <p:nvPr/>
          </p:nvSpPr>
          <p:spPr>
            <a:xfrm>
              <a:off x="1211070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88"/>
          <p:cNvSpPr txBox="1"/>
          <p:nvPr>
            <p:ph idx="4294967295" type="ctrTitle"/>
          </p:nvPr>
        </p:nvSpPr>
        <p:spPr>
          <a:xfrm>
            <a:off x="7204100" y="1402675"/>
            <a:ext cx="10032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300">
                <a:latin typeface="Varela Round"/>
                <a:ea typeface="Varela Round"/>
                <a:cs typeface="Varela Round"/>
                <a:sym typeface="Varela Round"/>
              </a:rPr>
              <a:t>Top</a:t>
            </a:r>
            <a:r>
              <a:rPr b="1" lang="en" sz="1300">
                <a:solidFill>
                  <a:srgbClr val="5F8CB8"/>
                </a:solidFill>
                <a:latin typeface="Varela Round"/>
                <a:ea typeface="Varela Round"/>
                <a:cs typeface="Varela Round"/>
                <a:sym typeface="Varela Round"/>
              </a:rPr>
              <a:t>Fun</a:t>
            </a:r>
            <a:endParaRPr b="1" sz="1300">
              <a:solidFill>
                <a:srgbClr val="5F8CB8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98" name="Google Shape;2198;p88"/>
          <p:cNvSpPr txBox="1"/>
          <p:nvPr>
            <p:ph idx="4294967295" type="ctrTitle"/>
          </p:nvPr>
        </p:nvSpPr>
        <p:spPr>
          <a:xfrm>
            <a:off x="7500950" y="1586300"/>
            <a:ext cx="11115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300">
                <a:solidFill>
                  <a:srgbClr val="5F8CB8"/>
                </a:solidFill>
                <a:latin typeface="Varela Round"/>
                <a:ea typeface="Varela Round"/>
                <a:cs typeface="Varela Round"/>
                <a:sym typeface="Varela Round"/>
              </a:rPr>
              <a:t>Fun</a:t>
            </a:r>
            <a:r>
              <a:rPr b="1" lang="en" sz="1300">
                <a:latin typeface="Varela Round"/>
                <a:ea typeface="Varela Round"/>
                <a:cs typeface="Varela Round"/>
                <a:sym typeface="Varela Round"/>
              </a:rPr>
              <a:t>ctional </a:t>
            </a:r>
            <a:endParaRPr b="1" sz="13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300">
                <a:latin typeface="Varela Round"/>
                <a:ea typeface="Varela Round"/>
                <a:cs typeface="Varela Round"/>
                <a:sym typeface="Varela Round"/>
              </a:rPr>
              <a:t>enrichment</a:t>
            </a:r>
            <a:endParaRPr b="1" sz="13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199" name="Google Shape;2199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2925" y="2811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4725" y="2222425"/>
            <a:ext cx="3479199" cy="1947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1" name="Google Shape;2201;p88"/>
          <p:cNvSpPr txBox="1"/>
          <p:nvPr/>
        </p:nvSpPr>
        <p:spPr>
          <a:xfrm>
            <a:off x="5731450" y="2826650"/>
            <a:ext cx="122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ENSG00000003402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ENSG00000004799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ENSG00000006788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ENSG00000008256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ENSG00000008311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ENSG00000009413</a:t>
            </a:r>
            <a:endParaRPr sz="600"/>
          </a:p>
        </p:txBody>
      </p:sp>
      <p:sp>
        <p:nvSpPr>
          <p:cNvPr id="2202" name="Google Shape;2202;p88"/>
          <p:cNvSpPr txBox="1"/>
          <p:nvPr/>
        </p:nvSpPr>
        <p:spPr>
          <a:xfrm>
            <a:off x="7446200" y="2549600"/>
            <a:ext cx="122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ENSG00000003402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ENSG00000004799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ENSG00000006788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ENSG00000008256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ENSG00000008311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ENSG00000009413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ENSG00000008256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ENSG00000008311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ENSG00000009413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ENSG00000008256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ENSG00000008311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ENSG00000009413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2203" name="Google Shape;2203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318272">
            <a:off x="7303476" y="3861573"/>
            <a:ext cx="393574" cy="60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2208;p89"/>
          <p:cNvPicPr preferRelativeResize="0"/>
          <p:nvPr/>
        </p:nvPicPr>
        <p:blipFill rotWithShape="1">
          <a:blip r:embed="rId3">
            <a:alphaModFix/>
          </a:blip>
          <a:srcRect b="0" l="0" r="2515" t="0"/>
          <a:stretch/>
        </p:blipFill>
        <p:spPr>
          <a:xfrm>
            <a:off x="241775" y="661975"/>
            <a:ext cx="6323327" cy="3416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9" name="Google Shape;2209;p89"/>
          <p:cNvSpPr txBox="1"/>
          <p:nvPr>
            <p:ph idx="4294967295" type="ctrTitle"/>
          </p:nvPr>
        </p:nvSpPr>
        <p:spPr>
          <a:xfrm>
            <a:off x="76200" y="0"/>
            <a:ext cx="697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humans</a:t>
            </a:r>
            <a:endParaRPr sz="2500"/>
          </a:p>
        </p:txBody>
      </p:sp>
      <p:pic>
        <p:nvPicPr>
          <p:cNvPr id="2210" name="Google Shape;221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075" y="6490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925" y="281150"/>
            <a:ext cx="544300" cy="23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2" name="Google Shape;2212;p89"/>
          <p:cNvGrpSpPr/>
          <p:nvPr/>
        </p:nvGrpSpPr>
        <p:grpSpPr>
          <a:xfrm>
            <a:off x="605551" y="1088405"/>
            <a:ext cx="1053929" cy="278502"/>
            <a:chOff x="1211070" y="1467800"/>
            <a:chExt cx="6214205" cy="544800"/>
          </a:xfrm>
        </p:grpSpPr>
        <p:sp>
          <p:nvSpPr>
            <p:cNvPr id="2213" name="Google Shape;2213;p89"/>
            <p:cNvSpPr/>
            <p:nvPr/>
          </p:nvSpPr>
          <p:spPr>
            <a:xfrm>
              <a:off x="1211075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89"/>
            <p:cNvSpPr/>
            <p:nvPr/>
          </p:nvSpPr>
          <p:spPr>
            <a:xfrm>
              <a:off x="1211070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89"/>
          <p:cNvGrpSpPr/>
          <p:nvPr/>
        </p:nvGrpSpPr>
        <p:grpSpPr>
          <a:xfrm>
            <a:off x="3362043" y="1088405"/>
            <a:ext cx="1209906" cy="278502"/>
            <a:chOff x="1211070" y="1467800"/>
            <a:chExt cx="6214205" cy="544800"/>
          </a:xfrm>
        </p:grpSpPr>
        <p:sp>
          <p:nvSpPr>
            <p:cNvPr id="2216" name="Google Shape;2216;p89"/>
            <p:cNvSpPr/>
            <p:nvPr/>
          </p:nvSpPr>
          <p:spPr>
            <a:xfrm>
              <a:off x="1211075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89"/>
            <p:cNvSpPr/>
            <p:nvPr/>
          </p:nvSpPr>
          <p:spPr>
            <a:xfrm>
              <a:off x="1211070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p89"/>
          <p:cNvGrpSpPr/>
          <p:nvPr/>
        </p:nvGrpSpPr>
        <p:grpSpPr>
          <a:xfrm>
            <a:off x="524579" y="2637090"/>
            <a:ext cx="6172570" cy="1516015"/>
            <a:chOff x="1211070" y="1467800"/>
            <a:chExt cx="6214205" cy="544800"/>
          </a:xfrm>
        </p:grpSpPr>
        <p:sp>
          <p:nvSpPr>
            <p:cNvPr id="2219" name="Google Shape;2219;p89"/>
            <p:cNvSpPr/>
            <p:nvPr/>
          </p:nvSpPr>
          <p:spPr>
            <a:xfrm>
              <a:off x="1211075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89"/>
            <p:cNvSpPr/>
            <p:nvPr/>
          </p:nvSpPr>
          <p:spPr>
            <a:xfrm>
              <a:off x="1211070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21" name="Google Shape;222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3575" y="2364525"/>
            <a:ext cx="5044000" cy="267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22" name="Google Shape;2222;p89"/>
          <p:cNvGrpSpPr/>
          <p:nvPr/>
        </p:nvGrpSpPr>
        <p:grpSpPr>
          <a:xfrm>
            <a:off x="5382358" y="2753675"/>
            <a:ext cx="544364" cy="544800"/>
            <a:chOff x="1211070" y="1467800"/>
            <a:chExt cx="6214205" cy="544800"/>
          </a:xfrm>
        </p:grpSpPr>
        <p:sp>
          <p:nvSpPr>
            <p:cNvPr id="2223" name="Google Shape;2223;p89"/>
            <p:cNvSpPr/>
            <p:nvPr/>
          </p:nvSpPr>
          <p:spPr>
            <a:xfrm>
              <a:off x="1211075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9"/>
            <p:cNvSpPr/>
            <p:nvPr/>
          </p:nvSpPr>
          <p:spPr>
            <a:xfrm>
              <a:off x="1211070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25" name="Google Shape;2225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727329">
            <a:off x="8065451" y="4258448"/>
            <a:ext cx="393574" cy="60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89"/>
          <p:cNvPicPr preferRelativeResize="0"/>
          <p:nvPr/>
        </p:nvPicPr>
        <p:blipFill rotWithShape="1">
          <a:blip r:embed="rId8">
            <a:alphaModFix/>
          </a:blip>
          <a:srcRect b="18863" l="8141" r="7754" t="19388"/>
          <a:stretch/>
        </p:blipFill>
        <p:spPr>
          <a:xfrm>
            <a:off x="8070758" y="269700"/>
            <a:ext cx="742129" cy="5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89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Documentation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90"/>
          <p:cNvSpPr txBox="1"/>
          <p:nvPr>
            <p:ph idx="4294967295" type="ctrTitle"/>
          </p:nvPr>
        </p:nvSpPr>
        <p:spPr>
          <a:xfrm>
            <a:off x="76200" y="0"/>
            <a:ext cx="697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humans</a:t>
            </a:r>
            <a:endParaRPr sz="2500"/>
          </a:p>
        </p:txBody>
      </p:sp>
      <p:pic>
        <p:nvPicPr>
          <p:cNvPr id="2233" name="Google Shape;22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075" y="6490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925" y="2811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90"/>
          <p:cNvPicPr preferRelativeResize="0"/>
          <p:nvPr/>
        </p:nvPicPr>
        <p:blipFill rotWithShape="1">
          <a:blip r:embed="rId5">
            <a:alphaModFix/>
          </a:blip>
          <a:srcRect b="0" l="-887" r="0" t="0"/>
          <a:stretch/>
        </p:blipFill>
        <p:spPr>
          <a:xfrm>
            <a:off x="111850" y="746575"/>
            <a:ext cx="6401550" cy="4046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36" name="Google Shape;2236;p90"/>
          <p:cNvGrpSpPr/>
          <p:nvPr/>
        </p:nvGrpSpPr>
        <p:grpSpPr>
          <a:xfrm>
            <a:off x="150610" y="1486026"/>
            <a:ext cx="2882148" cy="357225"/>
            <a:chOff x="1211070" y="1467800"/>
            <a:chExt cx="6214205" cy="544800"/>
          </a:xfrm>
        </p:grpSpPr>
        <p:sp>
          <p:nvSpPr>
            <p:cNvPr id="2237" name="Google Shape;2237;p90"/>
            <p:cNvSpPr/>
            <p:nvPr/>
          </p:nvSpPr>
          <p:spPr>
            <a:xfrm>
              <a:off x="1211075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90"/>
            <p:cNvSpPr/>
            <p:nvPr/>
          </p:nvSpPr>
          <p:spPr>
            <a:xfrm>
              <a:off x="1211070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p90"/>
          <p:cNvGrpSpPr/>
          <p:nvPr/>
        </p:nvGrpSpPr>
        <p:grpSpPr>
          <a:xfrm>
            <a:off x="1533307" y="1908307"/>
            <a:ext cx="689777" cy="230287"/>
            <a:chOff x="1211070" y="1467800"/>
            <a:chExt cx="6214205" cy="544800"/>
          </a:xfrm>
        </p:grpSpPr>
        <p:sp>
          <p:nvSpPr>
            <p:cNvPr id="2240" name="Google Shape;2240;p90"/>
            <p:cNvSpPr/>
            <p:nvPr/>
          </p:nvSpPr>
          <p:spPr>
            <a:xfrm>
              <a:off x="1211075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90"/>
            <p:cNvSpPr/>
            <p:nvPr/>
          </p:nvSpPr>
          <p:spPr>
            <a:xfrm>
              <a:off x="1211070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2" name="Google Shape;2242;p90"/>
          <p:cNvGrpSpPr/>
          <p:nvPr/>
        </p:nvGrpSpPr>
        <p:grpSpPr>
          <a:xfrm>
            <a:off x="1533307" y="2654482"/>
            <a:ext cx="689777" cy="230287"/>
            <a:chOff x="1211070" y="1467800"/>
            <a:chExt cx="6214205" cy="544800"/>
          </a:xfrm>
        </p:grpSpPr>
        <p:sp>
          <p:nvSpPr>
            <p:cNvPr id="2243" name="Google Shape;2243;p90"/>
            <p:cNvSpPr/>
            <p:nvPr/>
          </p:nvSpPr>
          <p:spPr>
            <a:xfrm>
              <a:off x="1211075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90"/>
            <p:cNvSpPr/>
            <p:nvPr/>
          </p:nvSpPr>
          <p:spPr>
            <a:xfrm>
              <a:off x="1211070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5" name="Google Shape;2245;p90"/>
          <p:cNvGrpSpPr/>
          <p:nvPr/>
        </p:nvGrpSpPr>
        <p:grpSpPr>
          <a:xfrm>
            <a:off x="1533307" y="3902257"/>
            <a:ext cx="689777" cy="230287"/>
            <a:chOff x="1211070" y="1467800"/>
            <a:chExt cx="6214205" cy="544800"/>
          </a:xfrm>
        </p:grpSpPr>
        <p:sp>
          <p:nvSpPr>
            <p:cNvPr id="2246" name="Google Shape;2246;p90"/>
            <p:cNvSpPr/>
            <p:nvPr/>
          </p:nvSpPr>
          <p:spPr>
            <a:xfrm>
              <a:off x="1211075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90"/>
            <p:cNvSpPr/>
            <p:nvPr/>
          </p:nvSpPr>
          <p:spPr>
            <a:xfrm>
              <a:off x="1211070" y="1467800"/>
              <a:ext cx="6214200" cy="54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8" name="Google Shape;2248;p90"/>
          <p:cNvPicPr preferRelativeResize="0"/>
          <p:nvPr/>
        </p:nvPicPr>
        <p:blipFill rotWithShape="1">
          <a:blip r:embed="rId6">
            <a:alphaModFix/>
          </a:blip>
          <a:srcRect b="18863" l="8141" r="7754" t="19388"/>
          <a:stretch/>
        </p:blipFill>
        <p:spPr>
          <a:xfrm>
            <a:off x="8070758" y="269700"/>
            <a:ext cx="742129" cy="5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90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Documentation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52525"/>
            <a:ext cx="8839200" cy="31945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5" name="Google Shape;2255;p91"/>
          <p:cNvSpPr txBox="1"/>
          <p:nvPr>
            <p:ph idx="4294967295" type="ctrTitle"/>
          </p:nvPr>
        </p:nvSpPr>
        <p:spPr>
          <a:xfrm>
            <a:off x="76200" y="0"/>
            <a:ext cx="697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GO enrichment humans</a:t>
            </a:r>
            <a:endParaRPr sz="2500"/>
          </a:p>
        </p:txBody>
      </p:sp>
      <p:pic>
        <p:nvPicPr>
          <p:cNvPr id="2256" name="Google Shape;225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075" y="64900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925" y="281150"/>
            <a:ext cx="544300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91"/>
          <p:cNvPicPr preferRelativeResize="0"/>
          <p:nvPr/>
        </p:nvPicPr>
        <p:blipFill rotWithShape="1">
          <a:blip r:embed="rId6">
            <a:alphaModFix/>
          </a:blip>
          <a:srcRect b="18863" l="8141" r="7754" t="19388"/>
          <a:stretch/>
        </p:blipFill>
        <p:spPr>
          <a:xfrm>
            <a:off x="8070758" y="269700"/>
            <a:ext cx="742129" cy="5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p91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Documentation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ctrTitle"/>
          </p:nvPr>
        </p:nvSpPr>
        <p:spPr>
          <a:xfrm>
            <a:off x="411400" y="2075400"/>
            <a:ext cx="85206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and context</a:t>
            </a:r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23663" y="-890272"/>
            <a:ext cx="9096671" cy="1815912"/>
            <a:chOff x="25801" y="-39897"/>
            <a:chExt cx="9096671" cy="1815912"/>
          </a:xfrm>
        </p:grpSpPr>
        <p:sp>
          <p:nvSpPr>
            <p:cNvPr id="207" name="Google Shape;207;p20"/>
            <p:cNvSpPr/>
            <p:nvPr/>
          </p:nvSpPr>
          <p:spPr>
            <a:xfrm>
              <a:off x="216321" y="4610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7421211" y="650355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202300" y="41849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rot="2976189">
              <a:off x="7410164" y="1003596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 rot="5400000">
              <a:off x="218142" y="79094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rot="10800000">
              <a:off x="7421312" y="1388577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 rot="-676362">
              <a:off x="607425" y="25215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 rot="-674729">
              <a:off x="667952" y="617225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 rot="4722767">
              <a:off x="753301" y="982717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442661" y="33638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 rot="2976189">
              <a:off x="431614" y="68962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 rot="10800000">
              <a:off x="442762" y="107460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 rot="1010678">
              <a:off x="1175676" y="-16951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 rot="3985800">
              <a:off x="1058121" y="317308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 rot="-9789322">
              <a:off x="962527" y="689673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 rot="-2133585">
              <a:off x="1702807" y="144843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 rot="839432">
              <a:off x="1909261" y="434622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 rot="8666415">
              <a:off x="2133352" y="743964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1224871" y="328663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1210850" y="701061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1226692" y="107350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 rot="-676362">
              <a:off x="1615975" y="534717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 rot="-674729">
              <a:off x="1676502" y="899787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 rot="4722767">
              <a:off x="1761851" y="1265280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1451211" y="61894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2976189">
              <a:off x="1440164" y="97218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 rot="10800000">
              <a:off x="1451312" y="1357165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rot="1010678">
              <a:off x="2184226" y="265612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 rot="3985800">
              <a:off x="2066671" y="599870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-9789322">
              <a:off x="1971077" y="972235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6830896" y="31045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6816875" y="68284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6832717" y="105529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 rot="-676362">
              <a:off x="7222000" y="51650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 rot="-674729">
              <a:off x="7282527" y="881575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 rot="4722767">
              <a:off x="7367876" y="1247067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7057236" y="60073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 rot="2976189">
              <a:off x="7046189" y="95397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 rot="10800000">
              <a:off x="7057337" y="133895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 rot="1010678">
              <a:off x="7790251" y="247399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 rot="3985800">
              <a:off x="7672696" y="581658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 rot="-9789322">
              <a:off x="7577102" y="954023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 rot="-2133585">
              <a:off x="8317382" y="409193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 rot="839432">
              <a:off x="8523836" y="698972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 rot="8666415">
              <a:off x="8747927" y="1008314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7839446" y="593013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7825425" y="965411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 rot="5400000">
              <a:off x="7841267" y="13378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 rot="-676362">
              <a:off x="8230550" y="799067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 rot="-674729">
              <a:off x="8291077" y="1164137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 rot="4722767">
              <a:off x="8376426" y="1529630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065786" y="88329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 rot="2976189">
              <a:off x="8054739" y="123653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 rot="10800000">
              <a:off x="8065887" y="1621515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 rot="1010678">
              <a:off x="8798801" y="529962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 rot="3985800">
              <a:off x="8681246" y="864220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 rot="-9789322">
              <a:off x="8585652" y="1236585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 rot="-1637159">
              <a:off x="2628911" y="184705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 rot="-1637974">
              <a:off x="2789427" y="514691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 rot="3763561">
              <a:off x="2968067" y="847708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 rot="-2312471">
              <a:off x="3071197" y="188608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 rot="-2311882">
              <a:off x="3294433" y="478037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 rot="3086328">
              <a:off x="3531608" y="77292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 rot="-1637159">
              <a:off x="2955008" y="340954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 rot="1340654">
              <a:off x="3114659" y="657889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 rot="9162841">
              <a:off x="3293339" y="997049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 rot="-629489">
              <a:off x="2264930" y="923374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 rot="2351394">
              <a:off x="2321195" y="1272328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 rot="10170511">
              <a:off x="3579022" y="417033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 rot="-3767901">
              <a:off x="2807800" y="825607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 rot="-798314">
              <a:off x="3131506" y="986500"/>
              <a:ext cx="182499" cy="18786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 rot="7032099">
              <a:off x="3464791" y="1161115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 rot="-1637159">
              <a:off x="2475206" y="1206115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 rot="-1637974">
              <a:off x="3815335" y="303675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 rot="3763561">
              <a:off x="3993975" y="636693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 rot="-2312471">
              <a:off x="2917493" y="1210018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 rot="-2311882">
              <a:off x="4320341" y="267021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 rot="3086328">
              <a:off x="4557516" y="56190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 rot="-1637159">
              <a:off x="3980916" y="129939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 rot="1340654">
              <a:off x="4140567" y="446874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 rot="9162841">
              <a:off x="4319247" y="786033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 rot="-629489">
              <a:off x="3290838" y="712359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 rot="2351394">
              <a:off x="3347103" y="1061313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 rot="10170511">
              <a:off x="4604930" y="206018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5327761" y="41704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 rot="2976189">
              <a:off x="5316714" y="77028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 rot="10800000">
              <a:off x="5327862" y="1155265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4737446" y="77138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4723425" y="449536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 rot="5400000">
              <a:off x="4739267" y="82198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 rot="-676362">
              <a:off x="5128550" y="283192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 rot="-674729">
              <a:off x="5189077" y="648262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 rot="4722767">
              <a:off x="5274426" y="1013755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4963786" y="367417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 rot="2976189">
              <a:off x="4952739" y="720659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 rot="10800000">
              <a:off x="4963887" y="110564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 rot="1010678">
              <a:off x="5696801" y="14087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 rot="3985800">
              <a:off x="5579246" y="348345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9789322">
              <a:off x="5483652" y="720710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 rot="-2133585">
              <a:off x="6223932" y="175880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 rot="839432">
              <a:off x="6430386" y="465660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 rot="8666415">
              <a:off x="6654477" y="775001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5745996" y="35970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5731975" y="73209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 rot="5400000">
              <a:off x="5747817" y="110454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 rot="-676362">
              <a:off x="6137100" y="56575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 rot="-674729">
              <a:off x="6197627" y="930825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 rot="4722767">
              <a:off x="6282976" y="1296317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5972336" y="64998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 rot="2976189">
              <a:off x="5961289" y="100322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 rot="10800000">
              <a:off x="5972437" y="138820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 rot="1010678">
              <a:off x="6705351" y="296649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 rot="3985800">
              <a:off x="6587796" y="630908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 rot="-9789322">
              <a:off x="6492202" y="1003273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 rot="8666415">
              <a:off x="5929327" y="676876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 rot="1010678">
              <a:off x="5980201" y="198524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 rot="3985800">
              <a:off x="5862646" y="532783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 rot="-1637159">
              <a:off x="6424886" y="117618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 rot="-1637974">
              <a:off x="6585402" y="447603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 rot="3763561">
              <a:off x="6764042" y="780620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 rot="-2312471">
              <a:off x="6867172" y="121520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 rot="-2311882">
              <a:off x="7090408" y="410949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 rot="3086328">
              <a:off x="7327583" y="705837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 rot="-1637159">
              <a:off x="6750983" y="273867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 rot="1340654">
              <a:off x="6910634" y="590801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 rot="9162841">
              <a:off x="7089314" y="929961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 rot="-629489">
              <a:off x="6060905" y="856286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 rot="2351394">
              <a:off x="6117170" y="1205240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 rot="10170511">
              <a:off x="7374997" y="349945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 rot="-3767901">
              <a:off x="6603775" y="758519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 rot="-798314">
              <a:off x="6927481" y="919413"/>
              <a:ext cx="182499" cy="18786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 rot="7032099">
              <a:off x="7260766" y="1094028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 rot="-1637159">
              <a:off x="6271181" y="1139028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 rot="-1637974">
              <a:off x="7611310" y="236588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 rot="3763561">
              <a:off x="7789950" y="569605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 rot="-2312471">
              <a:off x="6713468" y="1142930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 rot="-2311882">
              <a:off x="8116316" y="199934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 rot="3086328">
              <a:off x="8353491" y="494822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 rot="-1637159">
              <a:off x="7776891" y="62852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 rot="1340654">
              <a:off x="7936542" y="379786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 rot="9162841">
              <a:off x="8115222" y="718946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 rot="-629489">
              <a:off x="7086813" y="645271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 rot="2351394">
              <a:off x="7143078" y="994225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 rot="10170511">
              <a:off x="8400905" y="138930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8533421" y="1005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8519400" y="38244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 rot="5400000">
              <a:off x="8535242" y="75489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 rot="-676362">
              <a:off x="8924525" y="21610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8759761" y="30033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 rot="2976189">
              <a:off x="8748714" y="65357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 rot="10800000">
              <a:off x="8759862" y="103855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 rot="8666415">
              <a:off x="123277" y="833564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 rot="1010678">
              <a:off x="174151" y="355212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 rot="3985800">
              <a:off x="56596" y="689470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 rot="-1637159">
              <a:off x="618836" y="274305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 rot="-1637974">
              <a:off x="779352" y="604291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 rot="3763561">
              <a:off x="957992" y="937308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 rot="-2312471">
              <a:off x="1061122" y="278208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 rot="-2311882">
              <a:off x="1284358" y="567637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 rot="3086328">
              <a:off x="1521533" y="86252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 rot="-1637159">
              <a:off x="944933" y="430554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rot="1340654">
              <a:off x="1104584" y="747489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 rot="9162841">
              <a:off x="1283264" y="1086649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 rot="-629489">
              <a:off x="254855" y="1012974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 rot="2351394">
              <a:off x="311120" y="1361928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 rot="10170511">
              <a:off x="1568947" y="506633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 rot="-3767901">
              <a:off x="797725" y="915207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rot="-798314">
              <a:off x="1121431" y="1076100"/>
              <a:ext cx="182499" cy="18786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 rot="7032099">
              <a:off x="1454716" y="1250715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 rot="-1637159">
              <a:off x="465131" y="1295715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 rot="-1637974">
              <a:off x="1805260" y="393275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 rot="3763561">
              <a:off x="1983900" y="726293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 rot="-2312471">
              <a:off x="907418" y="1299618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 rot="-2311882">
              <a:off x="2310266" y="356621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 rot="3086328">
              <a:off x="2547441" y="65150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 rot="-1637159">
              <a:off x="1970841" y="219539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 rot="1340654">
              <a:off x="2130492" y="536474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 rot="9162841">
              <a:off x="2309172" y="875633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 rot="-629489">
              <a:off x="1280763" y="801959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 rot="2351394">
              <a:off x="1337028" y="1150913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 rot="10170511">
              <a:off x="2594855" y="295618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2727371" y="166738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2713350" y="539136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 rot="5400000">
              <a:off x="2729192" y="91158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 rot="-676362">
              <a:off x="3118475" y="372792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2953711" y="457017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 rot="2976189">
              <a:off x="2942664" y="810259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 rot="10800000">
              <a:off x="2953812" y="119524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 rot="-2311882">
              <a:off x="3297778" y="319771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 rot="3086328">
              <a:off x="3534953" y="6146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 rot="9162841">
              <a:off x="3296684" y="838783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 rot="10170511">
              <a:off x="3582368" y="258768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4305199" y="46979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 rot="2976189">
              <a:off x="4294152" y="82303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714883" y="129888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3700862" y="502286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 rot="5400000">
              <a:off x="3716705" y="87473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 rot="-676362">
              <a:off x="4105987" y="335942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 rot="-674729">
              <a:off x="4166515" y="701012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 rot="4722767">
              <a:off x="4251863" y="1066505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3941224" y="420167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 rot="2976189">
              <a:off x="3930177" y="773409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 rot="1010678">
              <a:off x="4674239" y="66837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 rot="3985800">
              <a:off x="4556683" y="401095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 rot="-9789322">
              <a:off x="4461090" y="773460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 rot="-2133585">
              <a:off x="5201369" y="228630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rot="839432">
              <a:off x="5407823" y="518410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 rot="8666415">
              <a:off x="5631915" y="827751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4723433" y="41245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4709412" y="78484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 rot="5400000">
              <a:off x="4725255" y="115729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 rot="-676362">
              <a:off x="5114537" y="61850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 rot="-674729">
              <a:off x="5175065" y="983575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4949774" y="70273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 rot="2976189">
              <a:off x="4938727" y="105597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 rot="3985800">
              <a:off x="5565233" y="683658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 rot="-9789322">
              <a:off x="5469640" y="1056023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 rot="8666415">
              <a:off x="4906765" y="729626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 rot="1010678">
              <a:off x="4957639" y="251274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 rot="3985800">
              <a:off x="4840083" y="585533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 rot="-1637159">
              <a:off x="5402323" y="170368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 rot="-1637974">
              <a:off x="5562840" y="500353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 rot="-629489">
              <a:off x="5038342" y="909036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 rot="-3767901">
              <a:off x="5581212" y="811269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20"/>
          <p:cNvGrpSpPr/>
          <p:nvPr/>
        </p:nvGrpSpPr>
        <p:grpSpPr>
          <a:xfrm>
            <a:off x="10439849" y="2616580"/>
            <a:ext cx="3728783" cy="2526920"/>
            <a:chOff x="5432549" y="2704355"/>
            <a:chExt cx="3728783" cy="2526920"/>
          </a:xfrm>
        </p:grpSpPr>
        <p:sp>
          <p:nvSpPr>
            <p:cNvPr id="432" name="Google Shape;432;p20"/>
            <p:cNvSpPr/>
            <p:nvPr/>
          </p:nvSpPr>
          <p:spPr>
            <a:xfrm rot="1010678">
              <a:off x="7285989" y="4896024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 rot="-2133585">
              <a:off x="7949432" y="4585930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 rot="839432">
              <a:off x="8316723" y="4458885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rot="8666415">
              <a:off x="8894415" y="4365739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8894358" y="3086713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529550" y="4746486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 rot="5400000">
              <a:off x="7048542" y="50499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 rot="-676362">
              <a:off x="6724012" y="4961067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rot="-674729">
              <a:off x="8337727" y="4907037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 rot="4722767">
              <a:off x="8761601" y="4950755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8286436" y="469444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rot="2976189">
              <a:off x="7937864" y="475953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 rot="10800000">
              <a:off x="8094125" y="497894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rot="1010678">
              <a:off x="8827039" y="3887387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rot="3985800">
              <a:off x="6915208" y="4824545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rot="-9789322">
              <a:off x="8613890" y="4594010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rot="3763561">
              <a:off x="6539038" y="4837130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rot="-2311882">
              <a:off x="8910578" y="2746846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3086328">
              <a:off x="8563341" y="43312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 rot="-1637159">
              <a:off x="6154978" y="4896002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 rot="1340654">
              <a:off x="5971004" y="4879386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 rot="10170511">
              <a:off x="6350030" y="4790055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7776933" y="5041075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8935912" y="331409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 rot="5400000">
              <a:off x="5671480" y="48870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 rot="-676362">
              <a:off x="8952762" y="3573529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432549" y="489603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 rot="2976189">
              <a:off x="8907077" y="413192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 rot="10800000">
              <a:off x="8906625" y="482125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20"/>
          <p:cNvGrpSpPr/>
          <p:nvPr/>
        </p:nvGrpSpPr>
        <p:grpSpPr>
          <a:xfrm rot="10800000">
            <a:off x="9857274" y="1672405"/>
            <a:ext cx="3728783" cy="2526920"/>
            <a:chOff x="5584949" y="2856755"/>
            <a:chExt cx="3728783" cy="2526920"/>
          </a:xfrm>
        </p:grpSpPr>
        <p:sp>
          <p:nvSpPr>
            <p:cNvPr id="462" name="Google Shape;462;p20"/>
            <p:cNvSpPr/>
            <p:nvPr/>
          </p:nvSpPr>
          <p:spPr>
            <a:xfrm rot="1010678">
              <a:off x="7438389" y="5048424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 rot="-2133585">
              <a:off x="8101832" y="4738330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 rot="839432">
              <a:off x="8469123" y="4611285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 rot="8666415">
              <a:off x="9046815" y="4518139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9046758" y="3239113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7681950" y="4898886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 rot="5400000">
              <a:off x="7200942" y="52023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 rot="-676362">
              <a:off x="6876412" y="5113467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 rot="-674729">
              <a:off x="8490127" y="5059437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 rot="4722767">
              <a:off x="8914001" y="5103155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8438836" y="484684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 rot="2976189">
              <a:off x="8090264" y="491193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 rot="10800000">
              <a:off x="8246525" y="513134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 rot="1010678">
              <a:off x="8979439" y="4039787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 rot="3985800">
              <a:off x="7067608" y="4976945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 rot="-9789322">
              <a:off x="8766290" y="4746410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 rot="3763561">
              <a:off x="6691438" y="4989530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 rot="-2311882">
              <a:off x="9062978" y="2899246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 rot="3086328">
              <a:off x="8715741" y="44836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 rot="-1637159">
              <a:off x="6307378" y="5048402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 rot="1340654">
              <a:off x="6123404" y="5031786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 rot="10170511">
              <a:off x="6502430" y="4942455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7929333" y="5193475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9088312" y="346649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 rot="5400000">
              <a:off x="5823880" y="50394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 rot="-676362">
              <a:off x="9105162" y="3725929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5584949" y="504843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 rot="2976189">
              <a:off x="9059477" y="428432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 rot="10800000">
              <a:off x="9059025" y="497365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0"/>
          <p:cNvGrpSpPr/>
          <p:nvPr/>
        </p:nvGrpSpPr>
        <p:grpSpPr>
          <a:xfrm flipH="1" rot="10800000">
            <a:off x="123363" y="4118178"/>
            <a:ext cx="9096671" cy="1815912"/>
            <a:chOff x="25801" y="-39897"/>
            <a:chExt cx="9096671" cy="1815912"/>
          </a:xfrm>
        </p:grpSpPr>
        <p:sp>
          <p:nvSpPr>
            <p:cNvPr id="492" name="Google Shape;492;p20"/>
            <p:cNvSpPr/>
            <p:nvPr/>
          </p:nvSpPr>
          <p:spPr>
            <a:xfrm>
              <a:off x="216321" y="4610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7421211" y="650355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202300" y="41849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 rot="2976189">
              <a:off x="7410164" y="1003596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 rot="5400000">
              <a:off x="218142" y="79094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 rot="10800000">
              <a:off x="7421312" y="1388577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 rot="-676362">
              <a:off x="607425" y="25215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 rot="-674729">
              <a:off x="667952" y="617225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 rot="4722767">
              <a:off x="753301" y="982717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442661" y="33638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2976189">
              <a:off x="431614" y="68962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 rot="10800000">
              <a:off x="442762" y="107460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 rot="1010678">
              <a:off x="1175676" y="-16951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 rot="3985800">
              <a:off x="1058121" y="317308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 rot="-9789322">
              <a:off x="962527" y="689673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 rot="-2133585">
              <a:off x="1702807" y="144843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 rot="839432">
              <a:off x="1909261" y="434622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 rot="8666415">
              <a:off x="2133352" y="743964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1224871" y="328663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1210850" y="701061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 rot="5400000">
              <a:off x="1226692" y="107350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 rot="-676362">
              <a:off x="1615975" y="534717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 rot="-674729">
              <a:off x="1676502" y="899787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 rot="4722767">
              <a:off x="1761851" y="1265280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1451211" y="61894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 rot="2976189">
              <a:off x="1440164" y="97218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 rot="10800000">
              <a:off x="1451312" y="1357165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 rot="1010678">
              <a:off x="2184226" y="265612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 rot="3985800">
              <a:off x="2066671" y="599870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 rot="-9789322">
              <a:off x="1971077" y="972235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6830896" y="31045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6816875" y="68284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 rot="5400000">
              <a:off x="6832717" y="105529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 rot="-676362">
              <a:off x="7222000" y="51650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 rot="-674729">
              <a:off x="7282527" y="881575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 rot="4722767">
              <a:off x="7367876" y="1247067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7057236" y="60073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 rot="2976189">
              <a:off x="7046189" y="95397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 rot="10800000">
              <a:off x="7057337" y="133895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 rot="1010678">
              <a:off x="7790251" y="247399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 rot="3985800">
              <a:off x="7672696" y="581658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 rot="-9789322">
              <a:off x="7577102" y="954023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 rot="-2133585">
              <a:off x="8317382" y="409193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 rot="839432">
              <a:off x="8523836" y="698972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 rot="8666415">
              <a:off x="8747927" y="1008314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839446" y="593013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825425" y="965411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 rot="5400000">
              <a:off x="7841267" y="13378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 rot="-676362">
              <a:off x="8230550" y="799067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 rot="-674729">
              <a:off x="8291077" y="1164137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 rot="4722767">
              <a:off x="8376426" y="1529630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8065786" y="88329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 rot="2976189">
              <a:off x="8054739" y="123653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 rot="10800000">
              <a:off x="8065887" y="1621515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 rot="1010678">
              <a:off x="8798801" y="529962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 rot="3985800">
              <a:off x="8681246" y="864220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 rot="-9789322">
              <a:off x="8585652" y="1236585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 rot="-1637159">
              <a:off x="2628911" y="184705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 rot="-1637974">
              <a:off x="2789427" y="514691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 rot="3763561">
              <a:off x="2968067" y="847708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 rot="-2312471">
              <a:off x="3071197" y="188608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 rot="-2311882">
              <a:off x="3294433" y="478037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 rot="3086328">
              <a:off x="3531608" y="77292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 rot="-1637159">
              <a:off x="2955008" y="340954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 rot="1340654">
              <a:off x="3114659" y="657889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 rot="9162841">
              <a:off x="3293339" y="997049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 rot="-629489">
              <a:off x="2264930" y="923374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 rot="2351394">
              <a:off x="2321195" y="1272328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 rot="10170511">
              <a:off x="3579022" y="417033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 rot="-3767901">
              <a:off x="2807800" y="825607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 rot="-798314">
              <a:off x="3131506" y="986500"/>
              <a:ext cx="182499" cy="18786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 rot="7032099">
              <a:off x="3464791" y="1161115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 rot="-1637159">
              <a:off x="2475206" y="1206115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 rot="-1637974">
              <a:off x="3815335" y="303675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 rot="3763561">
              <a:off x="3993975" y="636693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 rot="-2312471">
              <a:off x="2917493" y="1210018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 rot="-2311882">
              <a:off x="4320341" y="267021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 rot="3086328">
              <a:off x="4557516" y="56190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 rot="-1637159">
              <a:off x="3980916" y="129939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 rot="1340654">
              <a:off x="4140567" y="446874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 rot="9162841">
              <a:off x="4319247" y="786033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 rot="-629489">
              <a:off x="3290838" y="712359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 rot="2351394">
              <a:off x="3347103" y="1061313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 rot="10170511">
              <a:off x="4604930" y="206018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327761" y="41704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 rot="2976189">
              <a:off x="5316714" y="77028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 rot="10800000">
              <a:off x="5327862" y="1155265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4737446" y="77138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4723425" y="449536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 rot="5400000">
              <a:off x="4739267" y="82198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 rot="-676362">
              <a:off x="5128550" y="283192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 rot="-674729">
              <a:off x="5189077" y="648262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 rot="4722767">
              <a:off x="5274426" y="1013755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963786" y="367417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 rot="2976189">
              <a:off x="4952739" y="720659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 rot="10800000">
              <a:off x="4963887" y="110564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 rot="1010678">
              <a:off x="5696801" y="14087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 rot="3985800">
              <a:off x="5579246" y="348345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 rot="-9789322">
              <a:off x="5483652" y="720710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 rot="-2133585">
              <a:off x="6223932" y="175880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 rot="839432">
              <a:off x="6430386" y="465660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 rot="8666415">
              <a:off x="6654477" y="775001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745996" y="35970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731975" y="73209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 rot="5400000">
              <a:off x="5747817" y="110454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 rot="-676362">
              <a:off x="6137100" y="56575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 rot="-674729">
              <a:off x="6197627" y="930825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 rot="4722767">
              <a:off x="6282976" y="1296317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5972336" y="64998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 rot="2976189">
              <a:off x="5961289" y="100322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 rot="10800000">
              <a:off x="5972437" y="138820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 rot="1010678">
              <a:off x="6705351" y="296649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 rot="3985800">
              <a:off x="6587796" y="630908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 rot="-9789322">
              <a:off x="6492202" y="1003273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 rot="8666415">
              <a:off x="5929327" y="676876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 rot="1010678">
              <a:off x="5980201" y="198524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 rot="3985800">
              <a:off x="5862646" y="532783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 rot="-1637159">
              <a:off x="6424886" y="117618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 rot="-1637974">
              <a:off x="6585402" y="447603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 rot="3763561">
              <a:off x="6764042" y="780620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 rot="-2312471">
              <a:off x="6867172" y="121520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 rot="-2311882">
              <a:off x="7090408" y="410949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 rot="3086328">
              <a:off x="7327583" y="705837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 rot="-1637159">
              <a:off x="6750983" y="273867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 rot="1340654">
              <a:off x="6910634" y="590801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 rot="9162841">
              <a:off x="7089314" y="929961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 rot="-629489">
              <a:off x="6060905" y="856286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 rot="2351394">
              <a:off x="6117170" y="1205240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 rot="10170511">
              <a:off x="7374997" y="349945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 rot="-3767901">
              <a:off x="6603775" y="758519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 rot="-798314">
              <a:off x="6927481" y="919413"/>
              <a:ext cx="182499" cy="18786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 rot="7032099">
              <a:off x="7260766" y="1094028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 rot="-1637159">
              <a:off x="6271181" y="1139028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 rot="-1637974">
              <a:off x="7611310" y="236588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 rot="3763561">
              <a:off x="7789950" y="569605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 rot="-2312471">
              <a:off x="6713468" y="1142930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 rot="-2311882">
              <a:off x="8116316" y="199934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 rot="3086328">
              <a:off x="8353491" y="494822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 rot="-1637159">
              <a:off x="7776891" y="62852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 rot="1340654">
              <a:off x="7936542" y="379786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 rot="9162841">
              <a:off x="8115222" y="718946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 rot="-629489">
              <a:off x="7086813" y="645271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 rot="2351394">
              <a:off x="7143078" y="994225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 rot="10170511">
              <a:off x="8400905" y="138930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8533421" y="1005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8519400" y="38244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 rot="5400000">
              <a:off x="8535242" y="75489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 rot="-676362">
              <a:off x="8924525" y="21610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8759761" y="30033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 rot="2976189">
              <a:off x="8748714" y="65357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 rot="10800000">
              <a:off x="8759862" y="103855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 rot="8666415">
              <a:off x="123277" y="833564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 rot="1010678">
              <a:off x="174151" y="355212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 rot="3985800">
              <a:off x="56596" y="689470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 rot="-1637159">
              <a:off x="618836" y="274305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 rot="-1637974">
              <a:off x="779352" y="604291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 rot="3763561">
              <a:off x="957992" y="937308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 rot="-2312471">
              <a:off x="1061122" y="278208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 rot="-2311882">
              <a:off x="1284358" y="567637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 rot="3086328">
              <a:off x="1521533" y="86252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 rot="-1637159">
              <a:off x="944933" y="430554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 rot="1340654">
              <a:off x="1104584" y="747489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 rot="9162841">
              <a:off x="1283264" y="1086649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 rot="-629489">
              <a:off x="254855" y="1012974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 rot="2351394">
              <a:off x="311120" y="1361928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 rot="10170511">
              <a:off x="1568947" y="506633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 rot="-3767901">
              <a:off x="797725" y="915207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 rot="-798314">
              <a:off x="1121431" y="1076100"/>
              <a:ext cx="182499" cy="18786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 rot="7032099">
              <a:off x="1454716" y="1250715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 rot="-1637159">
              <a:off x="465131" y="1295715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 rot="-1637974">
              <a:off x="1805260" y="393275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 rot="3763561">
              <a:off x="1983900" y="726293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 rot="-2312471">
              <a:off x="907418" y="1299618"/>
              <a:ext cx="181037" cy="190407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 rot="-2311882">
              <a:off x="2310266" y="356621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 rot="3086328">
              <a:off x="2547441" y="65150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 rot="-1637159">
              <a:off x="1970841" y="219539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 rot="1340654">
              <a:off x="2130492" y="536474"/>
              <a:ext cx="182287" cy="18779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 rot="9162841">
              <a:off x="2309172" y="875633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 rot="-629489">
              <a:off x="1280763" y="801959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 rot="2351394">
              <a:off x="1337028" y="1150913"/>
              <a:ext cx="182309" cy="18821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 rot="10170511">
              <a:off x="2594855" y="295618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2727371" y="166738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2713350" y="539136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 rot="5400000">
              <a:off x="2729192" y="91158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 rot="-676362">
              <a:off x="3118475" y="372792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953711" y="457017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 rot="2976189">
              <a:off x="2942664" y="810259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 rot="10800000">
              <a:off x="2953812" y="119524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 rot="-2311882">
              <a:off x="3297778" y="319771"/>
              <a:ext cx="209008" cy="206618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 rot="3086328">
              <a:off x="3534953" y="614659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 rot="9162841">
              <a:off x="3296684" y="838783"/>
              <a:ext cx="181270" cy="15456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 rot="10170511">
              <a:off x="3582368" y="258768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4305199" y="469792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 rot="2976189">
              <a:off x="4294152" y="823034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3714883" y="129888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3700862" y="502286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 rot="5400000">
              <a:off x="3716705" y="874734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 rot="-676362">
              <a:off x="4105987" y="335942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 rot="-674729">
              <a:off x="4166515" y="701012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 rot="4722767">
              <a:off x="4251863" y="1066505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3941224" y="420167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 rot="2976189">
              <a:off x="3930177" y="773409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 rot="1010678">
              <a:off x="4674239" y="66837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 rot="3985800">
              <a:off x="4556683" y="401095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 rot="-9789322">
              <a:off x="4461090" y="773460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 rot="-2133585">
              <a:off x="5201369" y="228630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 rot="839432">
              <a:off x="5407823" y="518410"/>
              <a:ext cx="182411" cy="187825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 rot="8666415">
              <a:off x="5631915" y="827751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4723433" y="412450"/>
              <a:ext cx="181200" cy="1902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4709412" y="784848"/>
              <a:ext cx="209100" cy="2064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0"/>
            <p:cNvSpPr/>
            <p:nvPr/>
          </p:nvSpPr>
          <p:spPr>
            <a:xfrm rot="5400000">
              <a:off x="4725255" y="1157296"/>
              <a:ext cx="177684" cy="172423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0"/>
            <p:cNvSpPr/>
            <p:nvPr/>
          </p:nvSpPr>
          <p:spPr>
            <a:xfrm rot="-676362">
              <a:off x="5114537" y="618504"/>
              <a:ext cx="181094" cy="190272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 rot="-674729">
              <a:off x="5175065" y="983575"/>
              <a:ext cx="209217" cy="20651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4949774" y="702730"/>
              <a:ext cx="181200" cy="154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 rot="2976189">
              <a:off x="4938727" y="1055971"/>
              <a:ext cx="182385" cy="187901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 rot="3985800">
              <a:off x="5565233" y="683658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 rot="-9789322">
              <a:off x="5469640" y="1056023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0"/>
            <p:cNvSpPr/>
            <p:nvPr/>
          </p:nvSpPr>
          <p:spPr>
            <a:xfrm rot="8666415">
              <a:off x="4906765" y="729626"/>
              <a:ext cx="181067" cy="15459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0"/>
            <p:cNvSpPr/>
            <p:nvPr/>
          </p:nvSpPr>
          <p:spPr>
            <a:xfrm rot="1010678">
              <a:off x="4957639" y="251274"/>
              <a:ext cx="181173" cy="154507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0"/>
            <p:cNvSpPr/>
            <p:nvPr/>
          </p:nvSpPr>
          <p:spPr>
            <a:xfrm rot="3985800">
              <a:off x="4840083" y="585533"/>
              <a:ext cx="182310" cy="187949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0"/>
            <p:cNvSpPr/>
            <p:nvPr/>
          </p:nvSpPr>
          <p:spPr>
            <a:xfrm rot="-1637159">
              <a:off x="5402323" y="170368"/>
              <a:ext cx="181270" cy="18999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0"/>
            <p:cNvSpPr/>
            <p:nvPr/>
          </p:nvSpPr>
          <p:spPr>
            <a:xfrm rot="-1637974">
              <a:off x="5562840" y="500353"/>
              <a:ext cx="209313" cy="206364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 rot="-629489">
              <a:off x="5038342" y="909036"/>
              <a:ext cx="181230" cy="15434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 rot="-3767901">
              <a:off x="5581212" y="811269"/>
              <a:ext cx="181133" cy="154562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20"/>
          <p:cNvSpPr/>
          <p:nvPr/>
        </p:nvSpPr>
        <p:spPr>
          <a:xfrm>
            <a:off x="-387650" y="-1262625"/>
            <a:ext cx="9724500" cy="2458800"/>
          </a:xfrm>
          <a:prstGeom prst="rect">
            <a:avLst/>
          </a:prstGeom>
          <a:solidFill>
            <a:srgbClr val="FFFFFF">
              <a:alpha val="43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0"/>
          <p:cNvSpPr/>
          <p:nvPr/>
        </p:nvSpPr>
        <p:spPr>
          <a:xfrm>
            <a:off x="-190550" y="3652275"/>
            <a:ext cx="9724500" cy="2458800"/>
          </a:xfrm>
          <a:prstGeom prst="rect">
            <a:avLst/>
          </a:prstGeom>
          <a:solidFill>
            <a:srgbClr val="FFFFFF">
              <a:alpha val="43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0"/>
          <p:cNvSpPr/>
          <p:nvPr/>
        </p:nvSpPr>
        <p:spPr>
          <a:xfrm>
            <a:off x="-38150" y="3804675"/>
            <a:ext cx="9724500" cy="2458800"/>
          </a:xfrm>
          <a:prstGeom prst="rect">
            <a:avLst/>
          </a:prstGeom>
          <a:solidFill>
            <a:srgbClr val="FFFFFF">
              <a:alpha val="43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0"/>
          <p:cNvSpPr/>
          <p:nvPr/>
        </p:nvSpPr>
        <p:spPr>
          <a:xfrm>
            <a:off x="-38150" y="-1211712"/>
            <a:ext cx="9724500" cy="2458800"/>
          </a:xfrm>
          <a:prstGeom prst="rect">
            <a:avLst/>
          </a:prstGeom>
          <a:solidFill>
            <a:srgbClr val="FFFFFF">
              <a:alpha val="43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0"/>
          <p:cNvSpPr txBox="1"/>
          <p:nvPr>
            <p:ph idx="1" type="subTitle"/>
          </p:nvPr>
        </p:nvSpPr>
        <p:spPr>
          <a:xfrm>
            <a:off x="311700" y="321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introduction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92"/>
          <p:cNvSpPr txBox="1"/>
          <p:nvPr/>
        </p:nvSpPr>
        <p:spPr>
          <a:xfrm>
            <a:off x="843950" y="1096100"/>
            <a:ext cx="7427100" cy="29967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Now if you work with Humans or mouse or if you are curious to try …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Use the Example you’ve translated inthe previous activity </a:t>
            </a:r>
            <a:endParaRPr>
              <a:solidFill>
                <a:srgbClr val="FAA41B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Humans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you want to have the GO terms </a:t>
            </a:r>
            <a:r>
              <a:rPr lang="en">
                <a:solidFill>
                  <a:schemeClr val="dk1"/>
                </a:solidFill>
              </a:rPr>
              <a:t>annotated</a:t>
            </a:r>
            <a:r>
              <a:rPr lang="en">
                <a:solidFill>
                  <a:schemeClr val="dk1"/>
                </a:solidFill>
              </a:rPr>
              <a:t> on ToppGene.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5" name="Google Shape;2265;p92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Mapping IDs</a:t>
            </a:r>
            <a:endParaRPr sz="2500"/>
          </a:p>
        </p:txBody>
      </p:sp>
      <p:sp>
        <p:nvSpPr>
          <p:cNvPr id="2266" name="Google Shape;2266;p92"/>
          <p:cNvSpPr txBox="1"/>
          <p:nvPr/>
        </p:nvSpPr>
        <p:spPr>
          <a:xfrm>
            <a:off x="7463100" y="5763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2267" name="Google Shape;226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1700" y="93687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375" y="1096094"/>
            <a:ext cx="448800" cy="4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3075" y="2571750"/>
            <a:ext cx="297850" cy="4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4" name="Google Shape;227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8736">
            <a:off x="-485725" y="-369950"/>
            <a:ext cx="52259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93"/>
          <p:cNvSpPr txBox="1"/>
          <p:nvPr>
            <p:ph idx="1" type="subTitle"/>
          </p:nvPr>
        </p:nvSpPr>
        <p:spPr>
          <a:xfrm>
            <a:off x="3216550" y="2488500"/>
            <a:ext cx="627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Pathways and what they say</a:t>
            </a:r>
            <a:endParaRPr sz="1800"/>
          </a:p>
        </p:txBody>
      </p:sp>
      <p:sp>
        <p:nvSpPr>
          <p:cNvPr id="2276" name="Google Shape;2276;p93"/>
          <p:cNvSpPr txBox="1"/>
          <p:nvPr>
            <p:ph type="ctrTitle"/>
          </p:nvPr>
        </p:nvSpPr>
        <p:spPr>
          <a:xfrm>
            <a:off x="3329202" y="615350"/>
            <a:ext cx="6047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</a:t>
            </a:r>
            <a:r>
              <a:rPr lang="en"/>
              <a:t>Analysis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94"/>
          <p:cNvSpPr txBox="1"/>
          <p:nvPr>
            <p:ph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Network analysis</a:t>
            </a:r>
            <a:endParaRPr sz="2500"/>
          </a:p>
        </p:txBody>
      </p:sp>
      <p:sp>
        <p:nvSpPr>
          <p:cNvPr id="2282" name="Google Shape;2282;p94"/>
          <p:cNvSpPr txBox="1"/>
          <p:nvPr>
            <p:ph type="ctrTitle"/>
          </p:nvPr>
        </p:nvSpPr>
        <p:spPr>
          <a:xfrm>
            <a:off x="76200" y="42720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String</a:t>
            </a:r>
            <a:endParaRPr sz="2200"/>
          </a:p>
        </p:txBody>
      </p:sp>
      <p:pic>
        <p:nvPicPr>
          <p:cNvPr id="2283" name="Google Shape;2283;p94"/>
          <p:cNvPicPr preferRelativeResize="0"/>
          <p:nvPr/>
        </p:nvPicPr>
        <p:blipFill rotWithShape="1">
          <a:blip r:embed="rId3">
            <a:alphaModFix/>
          </a:blip>
          <a:srcRect b="0" l="19907" r="22773" t="0"/>
          <a:stretch/>
        </p:blipFill>
        <p:spPr>
          <a:xfrm>
            <a:off x="189150" y="1372200"/>
            <a:ext cx="5066501" cy="3371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4" name="Google Shape;228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900" y="1087375"/>
            <a:ext cx="4530950" cy="20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5" name="Google Shape;228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800" y="1945375"/>
            <a:ext cx="4530950" cy="16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9780" y="283963"/>
            <a:ext cx="1004065" cy="3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94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06019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3" name="Google Shape;229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819" y="152400"/>
            <a:ext cx="3480780" cy="2321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4" name="Google Shape;2294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819" y="2626399"/>
            <a:ext cx="2437016" cy="2364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5" name="Google Shape;2295;p95"/>
          <p:cNvSpPr/>
          <p:nvPr/>
        </p:nvSpPr>
        <p:spPr>
          <a:xfrm>
            <a:off x="152400" y="1560800"/>
            <a:ext cx="2436900" cy="71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95"/>
          <p:cNvSpPr txBox="1"/>
          <p:nvPr>
            <p:ph idx="4294967295" type="ctrTitle"/>
          </p:nvPr>
        </p:nvSpPr>
        <p:spPr>
          <a:xfrm>
            <a:off x="2449950" y="1637000"/>
            <a:ext cx="20619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Varela Round"/>
              <a:buChar char="-"/>
            </a:pPr>
            <a:r>
              <a:rPr b="1" lang="en" sz="1300">
                <a:latin typeface="Varela Round"/>
                <a:ea typeface="Varela Round"/>
                <a:cs typeface="Varela Round"/>
                <a:sym typeface="Varela Round"/>
              </a:rPr>
              <a:t>Homo sapiens</a:t>
            </a:r>
            <a:endParaRPr b="1" sz="13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Varela Round"/>
              <a:buChar char="-"/>
            </a:pPr>
            <a:r>
              <a:rPr b="1" lang="en" sz="1300">
                <a:latin typeface="Varela Round"/>
                <a:ea typeface="Varela Round"/>
                <a:cs typeface="Varela Round"/>
                <a:sym typeface="Varela Round"/>
              </a:rPr>
              <a:t>Oryza sativa</a:t>
            </a:r>
            <a:endParaRPr b="1" sz="13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1" name="Google Shape;230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3289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99600"/>
            <a:ext cx="4449850" cy="1791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3" name="Google Shape;230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9780" y="283963"/>
            <a:ext cx="1004065" cy="3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96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9" name="Google Shape;2309;p97"/>
          <p:cNvGrpSpPr/>
          <p:nvPr/>
        </p:nvGrpSpPr>
        <p:grpSpPr>
          <a:xfrm>
            <a:off x="730225" y="203600"/>
            <a:ext cx="3709198" cy="4302825"/>
            <a:chOff x="730225" y="203600"/>
            <a:chExt cx="3709198" cy="4302825"/>
          </a:xfrm>
        </p:grpSpPr>
        <p:pic>
          <p:nvPicPr>
            <p:cNvPr id="2310" name="Google Shape;2310;p97"/>
            <p:cNvPicPr preferRelativeResize="0"/>
            <p:nvPr/>
          </p:nvPicPr>
          <p:blipFill rotWithShape="1">
            <a:blip r:embed="rId3">
              <a:alphaModFix/>
            </a:blip>
            <a:srcRect b="0" l="10670" r="13057" t="0"/>
            <a:stretch/>
          </p:blipFill>
          <p:spPr>
            <a:xfrm>
              <a:off x="738050" y="203600"/>
              <a:ext cx="3701373" cy="25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97"/>
            <p:cNvPicPr preferRelativeResize="0"/>
            <p:nvPr/>
          </p:nvPicPr>
          <p:blipFill rotWithShape="1">
            <a:blip r:embed="rId4">
              <a:alphaModFix/>
            </a:blip>
            <a:srcRect b="0" l="6587" r="26189" t="0"/>
            <a:stretch/>
          </p:blipFill>
          <p:spPr>
            <a:xfrm>
              <a:off x="730225" y="2079950"/>
              <a:ext cx="3005198" cy="2426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2" name="Google Shape;2312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9780" y="283963"/>
            <a:ext cx="1004065" cy="3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97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98"/>
          <p:cNvSpPr txBox="1"/>
          <p:nvPr>
            <p:ph idx="4294967295" type="ctrTitle"/>
          </p:nvPr>
        </p:nvSpPr>
        <p:spPr>
          <a:xfrm>
            <a:off x="76200" y="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Activity: Network analysis plant</a:t>
            </a:r>
            <a:endParaRPr sz="2500"/>
          </a:p>
        </p:txBody>
      </p:sp>
      <p:sp>
        <p:nvSpPr>
          <p:cNvPr id="2319" name="Google Shape;2319;p98"/>
          <p:cNvSpPr txBox="1"/>
          <p:nvPr/>
        </p:nvSpPr>
        <p:spPr>
          <a:xfrm>
            <a:off x="843950" y="1019900"/>
            <a:ext cx="7427100" cy="2996700"/>
          </a:xfrm>
          <a:prstGeom prst="rect">
            <a:avLst/>
          </a:prstGeom>
          <a:noFill/>
          <a:ln cap="flat" cmpd="sng" w="38100">
            <a:solidFill>
              <a:srgbClr val="FAA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A41B"/>
                </a:solidFill>
              </a:rPr>
              <a:t>Now try to use the up-regulated genes of Homo sapiens or Oryza sativa </a:t>
            </a:r>
            <a:r>
              <a:rPr lang="en">
                <a:solidFill>
                  <a:srgbClr val="FAA41B"/>
                </a:solidFill>
              </a:rPr>
              <a:t>visualize</a:t>
            </a:r>
            <a:r>
              <a:rPr lang="en">
                <a:solidFill>
                  <a:srgbClr val="FAA41B"/>
                </a:solidFill>
              </a:rPr>
              <a:t> the topology. Filter based on </a:t>
            </a:r>
            <a:r>
              <a:rPr lang="en">
                <a:solidFill>
                  <a:srgbClr val="FAA41B"/>
                </a:solidFill>
              </a:rPr>
              <a:t>confidence</a:t>
            </a:r>
            <a:r>
              <a:rPr lang="en">
                <a:solidFill>
                  <a:srgbClr val="FAA41B"/>
                </a:solidFill>
              </a:rPr>
              <a:t> and highlight some functional GO </a:t>
            </a:r>
            <a:r>
              <a:rPr lang="en">
                <a:solidFill>
                  <a:srgbClr val="FAA41B"/>
                </a:solidFill>
              </a:rPr>
              <a:t>annotation.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0" name="Google Shape;2320;p98"/>
          <p:cNvSpPr txBox="1"/>
          <p:nvPr/>
        </p:nvSpPr>
        <p:spPr>
          <a:xfrm>
            <a:off x="0" y="4835688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GitHub course material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2321" name="Google Shape;232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600" y="4871738"/>
            <a:ext cx="254800" cy="2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75" y="1019894"/>
            <a:ext cx="448800" cy="4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1138" y="2709384"/>
            <a:ext cx="448800" cy="3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6000" y="2643175"/>
            <a:ext cx="297850" cy="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9780" y="283963"/>
            <a:ext cx="1004065" cy="3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98"/>
          <p:cNvSpPr txBox="1"/>
          <p:nvPr/>
        </p:nvSpPr>
        <p:spPr>
          <a:xfrm>
            <a:off x="7831325" y="-54725"/>
            <a:ext cx="122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Home page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p99"/>
          <p:cNvPicPr preferRelativeResize="0"/>
          <p:nvPr/>
        </p:nvPicPr>
        <p:blipFill rotWithShape="1">
          <a:blip r:embed="rId3">
            <a:alphaModFix/>
          </a:blip>
          <a:srcRect b="43839" l="-110" r="-70" t="0"/>
          <a:stretch/>
        </p:blipFill>
        <p:spPr>
          <a:xfrm flipH="1">
            <a:off x="-7756" y="2866651"/>
            <a:ext cx="9159501" cy="227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99"/>
          <p:cNvPicPr preferRelativeResize="0"/>
          <p:nvPr/>
        </p:nvPicPr>
        <p:blipFill rotWithShape="1">
          <a:blip r:embed="rId3">
            <a:alphaModFix/>
          </a:blip>
          <a:srcRect b="43839" l="-110" r="-70" t="0"/>
          <a:stretch/>
        </p:blipFill>
        <p:spPr>
          <a:xfrm rot="10800000">
            <a:off x="-6" y="1"/>
            <a:ext cx="9159501" cy="2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99"/>
          <p:cNvSpPr txBox="1"/>
          <p:nvPr>
            <p:ph type="ctrTitle"/>
          </p:nvPr>
        </p:nvSpPr>
        <p:spPr>
          <a:xfrm>
            <a:off x="311700" y="1430375"/>
            <a:ext cx="8520600" cy="12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Enrichment Analysis</a:t>
            </a:r>
            <a:endParaRPr/>
          </a:p>
        </p:txBody>
      </p:sp>
      <p:sp>
        <p:nvSpPr>
          <p:cNvPr id="2334" name="Google Shape;2334;p99"/>
          <p:cNvSpPr txBox="1"/>
          <p:nvPr>
            <p:ph type="ctrTitle"/>
          </p:nvPr>
        </p:nvSpPr>
        <p:spPr>
          <a:xfrm>
            <a:off x="159300" y="1887575"/>
            <a:ext cx="8520600" cy="12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Gene-Set enrichment</a:t>
            </a:r>
            <a:endParaRPr sz="35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00"/>
          <p:cNvSpPr txBox="1"/>
          <p:nvPr>
            <p:ph idx="4294967295" type="ctrTitle"/>
          </p:nvPr>
        </p:nvSpPr>
        <p:spPr>
          <a:xfrm>
            <a:off x="76200" y="0"/>
            <a:ext cx="4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</a:t>
            </a:r>
            <a:endParaRPr sz="2500"/>
          </a:p>
        </p:txBody>
      </p:sp>
      <p:sp>
        <p:nvSpPr>
          <p:cNvPr id="2340" name="Google Shape;2340;p100"/>
          <p:cNvSpPr txBox="1"/>
          <p:nvPr/>
        </p:nvSpPr>
        <p:spPr>
          <a:xfrm>
            <a:off x="188925" y="692150"/>
            <a:ext cx="41118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choose a set of genes based on: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All genes </a:t>
            </a:r>
            <a:r>
              <a:rPr lang="en">
                <a:solidFill>
                  <a:schemeClr val="dk1"/>
                </a:solidFill>
              </a:rPr>
              <a:t>tested</a:t>
            </a:r>
            <a:r>
              <a:rPr lang="en">
                <a:solidFill>
                  <a:schemeClr val="dk1"/>
                </a:solidFill>
              </a:rPr>
              <a:t> for 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Pathway annotation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41" name="Google Shape;234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25" y="2385250"/>
            <a:ext cx="3805262" cy="2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100"/>
          <p:cNvSpPr txBox="1"/>
          <p:nvPr>
            <p:ph idx="4294967295" type="ctrTitle"/>
          </p:nvPr>
        </p:nvSpPr>
        <p:spPr>
          <a:xfrm>
            <a:off x="532400" y="4715675"/>
            <a:ext cx="5073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+DE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43" name="Google Shape;2343;p100"/>
          <p:cNvSpPr txBox="1"/>
          <p:nvPr>
            <p:ph idx="4294967295" type="ctrTitle"/>
          </p:nvPr>
        </p:nvSpPr>
        <p:spPr>
          <a:xfrm>
            <a:off x="4500549" y="4715675"/>
            <a:ext cx="5397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- 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344" name="Google Shape;2344;p100"/>
          <p:cNvCxnSpPr/>
          <p:nvPr/>
        </p:nvCxnSpPr>
        <p:spPr>
          <a:xfrm>
            <a:off x="1195935" y="4853356"/>
            <a:ext cx="30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5" name="Google Shape;2345;p100"/>
          <p:cNvSpPr txBox="1"/>
          <p:nvPr/>
        </p:nvSpPr>
        <p:spPr>
          <a:xfrm>
            <a:off x="894813" y="4639486"/>
            <a:ext cx="3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46" name="Google Shape;2346;p100"/>
          <p:cNvSpPr txBox="1"/>
          <p:nvPr/>
        </p:nvSpPr>
        <p:spPr>
          <a:xfrm>
            <a:off x="4234213" y="4639486"/>
            <a:ext cx="4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47" name="Google Shape;2347;p100"/>
          <p:cNvSpPr txBox="1"/>
          <p:nvPr>
            <p:ph idx="4294967295" type="ctrTitle"/>
          </p:nvPr>
        </p:nvSpPr>
        <p:spPr>
          <a:xfrm>
            <a:off x="1209706" y="4667563"/>
            <a:ext cx="30381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48" name="Google Shape;2348;p100"/>
          <p:cNvSpPr txBox="1"/>
          <p:nvPr/>
        </p:nvSpPr>
        <p:spPr>
          <a:xfrm>
            <a:off x="4612975" y="691825"/>
            <a:ext cx="42744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evaluate the set based on Diff expression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Sort p-value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Sort logFC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Sort normalized counts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9" name="Google Shape;2349;p100"/>
          <p:cNvSpPr txBox="1"/>
          <p:nvPr/>
        </p:nvSpPr>
        <p:spPr>
          <a:xfrm>
            <a:off x="7079275" y="304800"/>
            <a:ext cx="182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Single cell funct. analysis &amp; codes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2350" name="Google Shape;2350;p100"/>
          <p:cNvPicPr preferRelativeResize="0"/>
          <p:nvPr/>
        </p:nvPicPr>
        <p:blipFill rotWithShape="1">
          <a:blip r:embed="rId5">
            <a:alphaModFix/>
          </a:blip>
          <a:srcRect b="16121" l="0" r="59018" t="0"/>
          <a:stretch/>
        </p:blipFill>
        <p:spPr>
          <a:xfrm>
            <a:off x="8887375" y="27050"/>
            <a:ext cx="189800" cy="2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00"/>
          <p:cNvSpPr txBox="1"/>
          <p:nvPr/>
        </p:nvSpPr>
        <p:spPr>
          <a:xfrm>
            <a:off x="6815700" y="0"/>
            <a:ext cx="209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Bulk RNAseq func. analysis &amp; codes</a:t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2352" name="Google Shape;2352;p100"/>
          <p:cNvPicPr preferRelativeResize="0"/>
          <p:nvPr/>
        </p:nvPicPr>
        <p:blipFill rotWithShape="1">
          <a:blip r:embed="rId5">
            <a:alphaModFix/>
          </a:blip>
          <a:srcRect b="16121" l="0" r="59018" t="0"/>
          <a:stretch/>
        </p:blipFill>
        <p:spPr>
          <a:xfrm>
            <a:off x="8887375" y="345650"/>
            <a:ext cx="189800" cy="25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3" name="Google Shape;2353;p100"/>
          <p:cNvGrpSpPr/>
          <p:nvPr/>
        </p:nvGrpSpPr>
        <p:grpSpPr>
          <a:xfrm>
            <a:off x="5167725" y="2105725"/>
            <a:ext cx="2355250" cy="2282450"/>
            <a:chOff x="6386925" y="2258125"/>
            <a:chExt cx="2355250" cy="2282450"/>
          </a:xfrm>
        </p:grpSpPr>
        <p:grpSp>
          <p:nvGrpSpPr>
            <p:cNvPr id="2354" name="Google Shape;2354;p100"/>
            <p:cNvGrpSpPr/>
            <p:nvPr/>
          </p:nvGrpSpPr>
          <p:grpSpPr>
            <a:xfrm>
              <a:off x="6386925" y="2258125"/>
              <a:ext cx="2355150" cy="2282325"/>
              <a:chOff x="6386925" y="2258125"/>
              <a:chExt cx="2355150" cy="2282325"/>
            </a:xfrm>
          </p:grpSpPr>
          <p:sp>
            <p:nvSpPr>
              <p:cNvPr id="2355" name="Google Shape;2355;p100"/>
              <p:cNvSpPr/>
              <p:nvPr/>
            </p:nvSpPr>
            <p:spPr>
              <a:xfrm>
                <a:off x="7716875" y="2258125"/>
                <a:ext cx="1025200" cy="924175"/>
              </a:xfrm>
              <a:prstGeom prst="flowChartManualInpu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00"/>
              <p:cNvSpPr/>
              <p:nvPr/>
            </p:nvSpPr>
            <p:spPr>
              <a:xfrm>
                <a:off x="7191225" y="2781850"/>
                <a:ext cx="1025200" cy="924175"/>
              </a:xfrm>
              <a:prstGeom prst="flowChartManualInpu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00"/>
              <p:cNvSpPr/>
              <p:nvPr/>
            </p:nvSpPr>
            <p:spPr>
              <a:xfrm>
                <a:off x="6815700" y="3182300"/>
                <a:ext cx="1025200" cy="924175"/>
              </a:xfrm>
              <a:prstGeom prst="flowChartManualInpu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00"/>
              <p:cNvSpPr/>
              <p:nvPr/>
            </p:nvSpPr>
            <p:spPr>
              <a:xfrm>
                <a:off x="6386925" y="3616275"/>
                <a:ext cx="1025200" cy="924175"/>
              </a:xfrm>
              <a:prstGeom prst="flowChartManualInpu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9" name="Google Shape;2359;p100"/>
            <p:cNvSpPr/>
            <p:nvPr/>
          </p:nvSpPr>
          <p:spPr>
            <a:xfrm>
              <a:off x="7313275" y="3180375"/>
              <a:ext cx="1428900" cy="136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00"/>
            <p:cNvSpPr/>
            <p:nvPr/>
          </p:nvSpPr>
          <p:spPr>
            <a:xfrm>
              <a:off x="6401200" y="4407325"/>
              <a:ext cx="1025100" cy="133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61" name="Google Shape;2361;p100"/>
          <p:cNvCxnSpPr/>
          <p:nvPr/>
        </p:nvCxnSpPr>
        <p:spPr>
          <a:xfrm flipH="1">
            <a:off x="5216125" y="2072975"/>
            <a:ext cx="2640300" cy="25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2362" name="Google Shape;2362;p100"/>
          <p:cNvSpPr txBox="1"/>
          <p:nvPr>
            <p:ph idx="4294967295" type="ctrTitle"/>
          </p:nvPr>
        </p:nvSpPr>
        <p:spPr>
          <a:xfrm rot="-2699520">
            <a:off x="4941511" y="3531746"/>
            <a:ext cx="3037731" cy="2197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500">
                <a:latin typeface="Varela Round"/>
                <a:ea typeface="Varela Round"/>
                <a:cs typeface="Varela Round"/>
                <a:sym typeface="Varela Round"/>
              </a:rPr>
              <a:t>ranking</a:t>
            </a:r>
            <a:endParaRPr b="1" sz="15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63" name="Google Shape;2363;p100"/>
          <p:cNvSpPr txBox="1"/>
          <p:nvPr>
            <p:ph idx="4294967295" type="ctrTitle"/>
          </p:nvPr>
        </p:nvSpPr>
        <p:spPr>
          <a:xfrm rot="605">
            <a:off x="7558325" y="2258600"/>
            <a:ext cx="17055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100">
                <a:latin typeface="Varela Round"/>
                <a:ea typeface="Varela Round"/>
                <a:cs typeface="Varela Round"/>
                <a:sym typeface="Varela Round"/>
              </a:rPr>
              <a:t>Mostly Differentially</a:t>
            </a:r>
            <a:br>
              <a:rPr b="1" lang="en" sz="11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b="1" lang="en" sz="1100">
                <a:latin typeface="Varela Round"/>
                <a:ea typeface="Varela Round"/>
                <a:cs typeface="Varela Round"/>
                <a:sym typeface="Varela Round"/>
              </a:rPr>
              <a:t>Expressed</a:t>
            </a:r>
            <a:endParaRPr b="1"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100">
                <a:latin typeface="Varela Round"/>
                <a:ea typeface="Varela Round"/>
                <a:cs typeface="Varela Round"/>
                <a:sym typeface="Varela Round"/>
              </a:rPr>
              <a:t>1</a:t>
            </a:r>
            <a:endParaRPr b="1" sz="11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64" name="Google Shape;2364;p100"/>
          <p:cNvSpPr txBox="1"/>
          <p:nvPr>
            <p:ph idx="4294967295" type="ctrTitle"/>
          </p:nvPr>
        </p:nvSpPr>
        <p:spPr>
          <a:xfrm rot="564">
            <a:off x="5065075" y="4642150"/>
            <a:ext cx="18285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100">
                <a:latin typeface="Varela Round"/>
                <a:ea typeface="Varela Round"/>
                <a:cs typeface="Varela Round"/>
                <a:sym typeface="Varela Round"/>
              </a:rPr>
              <a:t>Least Differentially</a:t>
            </a:r>
            <a:endParaRPr b="1"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100">
                <a:latin typeface="Varela Round"/>
                <a:ea typeface="Varela Round"/>
                <a:cs typeface="Varela Round"/>
                <a:sym typeface="Varela Round"/>
              </a:rPr>
              <a:t>Expressed</a:t>
            </a:r>
            <a:endParaRPr b="1"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100">
                <a:latin typeface="Varela Round"/>
                <a:ea typeface="Varela Round"/>
                <a:cs typeface="Varela Round"/>
                <a:sym typeface="Varela Round"/>
              </a:rPr>
              <a:t>45</a:t>
            </a:r>
            <a:endParaRPr b="1" sz="11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01"/>
          <p:cNvSpPr/>
          <p:nvPr/>
        </p:nvSpPr>
        <p:spPr>
          <a:xfrm>
            <a:off x="943775" y="974000"/>
            <a:ext cx="1686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01"/>
          <p:cNvSpPr/>
          <p:nvPr/>
        </p:nvSpPr>
        <p:spPr>
          <a:xfrm>
            <a:off x="1182300" y="974000"/>
            <a:ext cx="1686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1"/>
          <p:cNvSpPr/>
          <p:nvPr/>
        </p:nvSpPr>
        <p:spPr>
          <a:xfrm>
            <a:off x="2932775" y="923600"/>
            <a:ext cx="2337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01"/>
          <p:cNvSpPr/>
          <p:nvPr/>
        </p:nvSpPr>
        <p:spPr>
          <a:xfrm>
            <a:off x="3243925" y="923600"/>
            <a:ext cx="2337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01"/>
          <p:cNvSpPr/>
          <p:nvPr/>
        </p:nvSpPr>
        <p:spPr>
          <a:xfrm>
            <a:off x="3511125" y="923600"/>
            <a:ext cx="2337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01"/>
          <p:cNvSpPr/>
          <p:nvPr/>
        </p:nvSpPr>
        <p:spPr>
          <a:xfrm>
            <a:off x="5695525" y="923600"/>
            <a:ext cx="2337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01"/>
          <p:cNvSpPr/>
          <p:nvPr/>
        </p:nvSpPr>
        <p:spPr>
          <a:xfrm>
            <a:off x="1498175" y="1466900"/>
            <a:ext cx="3030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101"/>
          <p:cNvSpPr/>
          <p:nvPr/>
        </p:nvSpPr>
        <p:spPr>
          <a:xfrm>
            <a:off x="725525" y="974000"/>
            <a:ext cx="1686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01"/>
          <p:cNvSpPr txBox="1"/>
          <p:nvPr>
            <p:ph idx="4294967295" type="ctrTitle"/>
          </p:nvPr>
        </p:nvSpPr>
        <p:spPr>
          <a:xfrm>
            <a:off x="76200" y="0"/>
            <a:ext cx="4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</a:t>
            </a:r>
            <a:endParaRPr sz="2500"/>
          </a:p>
        </p:txBody>
      </p:sp>
      <p:pic>
        <p:nvPicPr>
          <p:cNvPr id="2378" name="Google Shape;2378;p101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783550" y="13734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01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783550" y="10359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5" y="2385250"/>
            <a:ext cx="3805262" cy="2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101"/>
          <p:cNvSpPr txBox="1"/>
          <p:nvPr>
            <p:ph idx="4294967295" type="ctrTitle"/>
          </p:nvPr>
        </p:nvSpPr>
        <p:spPr>
          <a:xfrm>
            <a:off x="532400" y="4715675"/>
            <a:ext cx="5073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+DE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82" name="Google Shape;2382;p101"/>
          <p:cNvSpPr txBox="1"/>
          <p:nvPr>
            <p:ph idx="4294967295" type="ctrTitle"/>
          </p:nvPr>
        </p:nvSpPr>
        <p:spPr>
          <a:xfrm>
            <a:off x="4500549" y="4715675"/>
            <a:ext cx="5397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- 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383" name="Google Shape;2383;p101"/>
          <p:cNvCxnSpPr/>
          <p:nvPr/>
        </p:nvCxnSpPr>
        <p:spPr>
          <a:xfrm>
            <a:off x="1195935" y="4853356"/>
            <a:ext cx="30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4" name="Google Shape;2384;p101"/>
          <p:cNvSpPr txBox="1"/>
          <p:nvPr/>
        </p:nvSpPr>
        <p:spPr>
          <a:xfrm>
            <a:off x="894813" y="4639486"/>
            <a:ext cx="3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5" name="Google Shape;2385;p101"/>
          <p:cNvSpPr txBox="1"/>
          <p:nvPr/>
        </p:nvSpPr>
        <p:spPr>
          <a:xfrm>
            <a:off x="4234213" y="4639486"/>
            <a:ext cx="4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6" name="Google Shape;2386;p101"/>
          <p:cNvSpPr txBox="1"/>
          <p:nvPr>
            <p:ph idx="4294967295" type="ctrTitle"/>
          </p:nvPr>
        </p:nvSpPr>
        <p:spPr>
          <a:xfrm>
            <a:off x="1209706" y="4667563"/>
            <a:ext cx="30381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387" name="Google Shape;2387;p101"/>
          <p:cNvGrpSpPr/>
          <p:nvPr/>
        </p:nvGrpSpPr>
        <p:grpSpPr>
          <a:xfrm>
            <a:off x="6092475" y="2053050"/>
            <a:ext cx="1888600" cy="2955725"/>
            <a:chOff x="6092475" y="2185875"/>
            <a:chExt cx="1888600" cy="2955725"/>
          </a:xfrm>
        </p:grpSpPr>
        <p:sp>
          <p:nvSpPr>
            <p:cNvPr id="2388" name="Google Shape;2388;p101"/>
            <p:cNvSpPr/>
            <p:nvPr/>
          </p:nvSpPr>
          <p:spPr>
            <a:xfrm>
              <a:off x="6507700" y="2185875"/>
              <a:ext cx="363000" cy="372000"/>
            </a:xfrm>
            <a:prstGeom prst="ellipse">
              <a:avLst/>
            </a:prstGeom>
            <a:solidFill>
              <a:srgbClr val="DA5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9" name="Google Shape;2389;p101"/>
            <p:cNvSpPr/>
            <p:nvPr/>
          </p:nvSpPr>
          <p:spPr>
            <a:xfrm>
              <a:off x="6239325" y="2683325"/>
              <a:ext cx="363000" cy="372000"/>
            </a:xfrm>
            <a:prstGeom prst="ellipse">
              <a:avLst/>
            </a:prstGeom>
            <a:solidFill>
              <a:srgbClr val="DA5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4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0" name="Google Shape;2390;p101"/>
            <p:cNvSpPr/>
            <p:nvPr/>
          </p:nvSpPr>
          <p:spPr>
            <a:xfrm>
              <a:off x="6799925" y="2683325"/>
              <a:ext cx="363000" cy="372000"/>
            </a:xfrm>
            <a:prstGeom prst="ellipse">
              <a:avLst/>
            </a:prstGeom>
            <a:solidFill>
              <a:srgbClr val="DA5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1" name="Google Shape;2391;p101"/>
            <p:cNvSpPr/>
            <p:nvPr/>
          </p:nvSpPr>
          <p:spPr>
            <a:xfrm>
              <a:off x="6799925" y="3331300"/>
              <a:ext cx="363000" cy="372000"/>
            </a:xfrm>
            <a:prstGeom prst="ellipse">
              <a:avLst/>
            </a:prstGeom>
            <a:solidFill>
              <a:srgbClr val="DA5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2392" name="Google Shape;2392;p101"/>
            <p:cNvSpPr/>
            <p:nvPr/>
          </p:nvSpPr>
          <p:spPr>
            <a:xfrm>
              <a:off x="6799925" y="3979275"/>
              <a:ext cx="363000" cy="372000"/>
            </a:xfrm>
            <a:prstGeom prst="ellipse">
              <a:avLst/>
            </a:prstGeom>
            <a:solidFill>
              <a:srgbClr val="DA5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3" name="Google Shape;2393;p101"/>
            <p:cNvSpPr/>
            <p:nvPr/>
          </p:nvSpPr>
          <p:spPr>
            <a:xfrm>
              <a:off x="6239325" y="3331300"/>
              <a:ext cx="363000" cy="372000"/>
            </a:xfrm>
            <a:prstGeom prst="ellipse">
              <a:avLst/>
            </a:prstGeom>
            <a:solidFill>
              <a:srgbClr val="DA5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4" name="Google Shape;2394;p101"/>
            <p:cNvSpPr/>
            <p:nvPr/>
          </p:nvSpPr>
          <p:spPr>
            <a:xfrm>
              <a:off x="7471225" y="3979275"/>
              <a:ext cx="363000" cy="372000"/>
            </a:xfrm>
            <a:prstGeom prst="ellipse">
              <a:avLst/>
            </a:prstGeom>
            <a:solidFill>
              <a:srgbClr val="DA5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5" name="Google Shape;2395;p101"/>
            <p:cNvSpPr/>
            <p:nvPr/>
          </p:nvSpPr>
          <p:spPr>
            <a:xfrm>
              <a:off x="6239325" y="4591525"/>
              <a:ext cx="363000" cy="372000"/>
            </a:xfrm>
            <a:prstGeom prst="ellipse">
              <a:avLst/>
            </a:prstGeom>
            <a:solidFill>
              <a:srgbClr val="DA5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2396" name="Google Shape;2396;p101"/>
            <p:cNvCxnSpPr>
              <a:stCxn id="2388" idx="5"/>
              <a:endCxn id="2390" idx="0"/>
            </p:cNvCxnSpPr>
            <p:nvPr/>
          </p:nvCxnSpPr>
          <p:spPr>
            <a:xfrm>
              <a:off x="6817540" y="2503397"/>
              <a:ext cx="163800" cy="18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7" name="Google Shape;2397;p101"/>
            <p:cNvCxnSpPr>
              <a:stCxn id="2390" idx="4"/>
              <a:endCxn id="2391" idx="0"/>
            </p:cNvCxnSpPr>
            <p:nvPr/>
          </p:nvCxnSpPr>
          <p:spPr>
            <a:xfrm>
              <a:off x="6981425" y="3055325"/>
              <a:ext cx="0" cy="27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8" name="Google Shape;2398;p101"/>
            <p:cNvCxnSpPr>
              <a:stCxn id="2392" idx="0"/>
              <a:endCxn id="2391" idx="4"/>
            </p:cNvCxnSpPr>
            <p:nvPr/>
          </p:nvCxnSpPr>
          <p:spPr>
            <a:xfrm rot="10800000">
              <a:off x="6981425" y="3703275"/>
              <a:ext cx="0" cy="27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9" name="Google Shape;2399;p101"/>
            <p:cNvCxnSpPr>
              <a:stCxn id="2394" idx="0"/>
              <a:endCxn id="2391" idx="6"/>
            </p:cNvCxnSpPr>
            <p:nvPr/>
          </p:nvCxnSpPr>
          <p:spPr>
            <a:xfrm rot="10800000">
              <a:off x="7162825" y="3517275"/>
              <a:ext cx="4899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0" name="Google Shape;2400;p101"/>
            <p:cNvCxnSpPr>
              <a:stCxn id="2389" idx="0"/>
              <a:endCxn id="2388" idx="3"/>
            </p:cNvCxnSpPr>
            <p:nvPr/>
          </p:nvCxnSpPr>
          <p:spPr>
            <a:xfrm flipH="1" rot="10800000">
              <a:off x="6420825" y="2503325"/>
              <a:ext cx="140100" cy="18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1" name="Google Shape;2401;p101"/>
            <p:cNvCxnSpPr>
              <a:stCxn id="2389" idx="4"/>
              <a:endCxn id="2391" idx="1"/>
            </p:cNvCxnSpPr>
            <p:nvPr/>
          </p:nvCxnSpPr>
          <p:spPr>
            <a:xfrm>
              <a:off x="6420825" y="3055325"/>
              <a:ext cx="432300" cy="33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2" name="Google Shape;2402;p101"/>
            <p:cNvCxnSpPr>
              <a:stCxn id="2389" idx="4"/>
              <a:endCxn id="2393" idx="0"/>
            </p:cNvCxnSpPr>
            <p:nvPr/>
          </p:nvCxnSpPr>
          <p:spPr>
            <a:xfrm>
              <a:off x="6420825" y="3055325"/>
              <a:ext cx="0" cy="27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3" name="Google Shape;2403;p101"/>
            <p:cNvCxnSpPr>
              <a:stCxn id="2393" idx="4"/>
              <a:endCxn id="2395" idx="0"/>
            </p:cNvCxnSpPr>
            <p:nvPr/>
          </p:nvCxnSpPr>
          <p:spPr>
            <a:xfrm>
              <a:off x="6420825" y="3703300"/>
              <a:ext cx="0" cy="88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4" name="Google Shape;2404;p101"/>
            <p:cNvCxnSpPr>
              <a:stCxn id="2391" idx="3"/>
              <a:endCxn id="2395" idx="0"/>
            </p:cNvCxnSpPr>
            <p:nvPr/>
          </p:nvCxnSpPr>
          <p:spPr>
            <a:xfrm flipH="1">
              <a:off x="6420785" y="3648822"/>
              <a:ext cx="432300" cy="94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5" name="Google Shape;2405;p101"/>
            <p:cNvSpPr/>
            <p:nvPr/>
          </p:nvSpPr>
          <p:spPr>
            <a:xfrm>
              <a:off x="6653075" y="3188950"/>
              <a:ext cx="656700" cy="656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10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6" name="Google Shape;2406;p101"/>
            <p:cNvSpPr/>
            <p:nvPr/>
          </p:nvSpPr>
          <p:spPr>
            <a:xfrm>
              <a:off x="6653075" y="3836925"/>
              <a:ext cx="656700" cy="656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7" name="Google Shape;2407;p101"/>
            <p:cNvSpPr/>
            <p:nvPr/>
          </p:nvSpPr>
          <p:spPr>
            <a:xfrm>
              <a:off x="7324375" y="3836925"/>
              <a:ext cx="656700" cy="656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8" name="Google Shape;2408;p101"/>
            <p:cNvSpPr/>
            <p:nvPr/>
          </p:nvSpPr>
          <p:spPr>
            <a:xfrm>
              <a:off x="6092475" y="4449175"/>
              <a:ext cx="656700" cy="656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19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9" name="Google Shape;2409;p101"/>
            <p:cNvSpPr/>
            <p:nvPr/>
          </p:nvSpPr>
          <p:spPr>
            <a:xfrm>
              <a:off x="7109725" y="4627250"/>
              <a:ext cx="363000" cy="372000"/>
            </a:xfrm>
            <a:prstGeom prst="ellipse">
              <a:avLst/>
            </a:prstGeom>
            <a:solidFill>
              <a:srgbClr val="DA5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0" name="Google Shape;2410;p101"/>
            <p:cNvSpPr/>
            <p:nvPr/>
          </p:nvSpPr>
          <p:spPr>
            <a:xfrm>
              <a:off x="6962875" y="4484900"/>
              <a:ext cx="656700" cy="656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28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2411" name="Google Shape;2411;p101"/>
            <p:cNvCxnSpPr>
              <a:stCxn id="2409" idx="0"/>
              <a:endCxn id="2392" idx="5"/>
            </p:cNvCxnSpPr>
            <p:nvPr/>
          </p:nvCxnSpPr>
          <p:spPr>
            <a:xfrm rot="10800000">
              <a:off x="7109725" y="4296650"/>
              <a:ext cx="181500" cy="33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2" name="Google Shape;2412;p101"/>
            <p:cNvCxnSpPr>
              <a:stCxn id="2409" idx="0"/>
              <a:endCxn id="2394" idx="2"/>
            </p:cNvCxnSpPr>
            <p:nvPr/>
          </p:nvCxnSpPr>
          <p:spPr>
            <a:xfrm flipH="1" rot="10800000">
              <a:off x="7291225" y="4165250"/>
              <a:ext cx="180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13" name="Google Shape;2413;p101"/>
          <p:cNvSpPr/>
          <p:nvPr/>
        </p:nvSpPr>
        <p:spPr>
          <a:xfrm>
            <a:off x="6970125" y="4352075"/>
            <a:ext cx="656700" cy="6567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4" name="Google Shape;2414;p101"/>
          <p:cNvSpPr txBox="1"/>
          <p:nvPr>
            <p:ph idx="4294967295" type="ctrTitle"/>
          </p:nvPr>
        </p:nvSpPr>
        <p:spPr>
          <a:xfrm>
            <a:off x="74350" y="9852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Most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15" name="Google Shape;2415;p101"/>
          <p:cNvSpPr txBox="1"/>
          <p:nvPr>
            <p:ph idx="4294967295" type="ctrTitle"/>
          </p:nvPr>
        </p:nvSpPr>
        <p:spPr>
          <a:xfrm>
            <a:off x="8108200" y="15285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Least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1"/>
          <p:cNvSpPr txBox="1"/>
          <p:nvPr>
            <p:ph type="ctrTitle"/>
          </p:nvPr>
        </p:nvSpPr>
        <p:spPr>
          <a:xfrm>
            <a:off x="76200" y="-30825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Quality control</a:t>
            </a:r>
            <a:endParaRPr sz="2500"/>
          </a:p>
        </p:txBody>
      </p:sp>
      <p:grpSp>
        <p:nvGrpSpPr>
          <p:cNvPr id="726" name="Google Shape;726;p21"/>
          <p:cNvGrpSpPr/>
          <p:nvPr/>
        </p:nvGrpSpPr>
        <p:grpSpPr>
          <a:xfrm>
            <a:off x="6614750" y="552700"/>
            <a:ext cx="2146550" cy="1877550"/>
            <a:chOff x="6573175" y="218950"/>
            <a:chExt cx="2146550" cy="1877550"/>
          </a:xfrm>
        </p:grpSpPr>
        <p:pic>
          <p:nvPicPr>
            <p:cNvPr id="727" name="Google Shape;727;p21"/>
            <p:cNvPicPr preferRelativeResize="0"/>
            <p:nvPr/>
          </p:nvPicPr>
          <p:blipFill rotWithShape="1">
            <a:blip r:embed="rId3">
              <a:alphaModFix/>
            </a:blip>
            <a:srcRect b="53596" l="0" r="50570" t="0"/>
            <a:stretch/>
          </p:blipFill>
          <p:spPr>
            <a:xfrm>
              <a:off x="6573175" y="218950"/>
              <a:ext cx="2146550" cy="187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21"/>
            <p:cNvSpPr/>
            <p:nvPr/>
          </p:nvSpPr>
          <p:spPr>
            <a:xfrm>
              <a:off x="7081450" y="442900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7105375" y="1331125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7127275" y="39587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 rot="3041022">
              <a:off x="7014494" y="486241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7021675" y="125907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 rot="5400000">
              <a:off x="7109975" y="151817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 rot="10800000">
              <a:off x="7108925" y="385775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 rot="10800000">
              <a:off x="8458975" y="874138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 rot="3041022">
              <a:off x="7072244" y="433266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 rot="10800000">
              <a:off x="7057725" y="434000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 rot="3041022">
              <a:off x="8456294" y="868691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 rot="5400000">
              <a:off x="7055800" y="1465200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 rot="5400000">
              <a:off x="8454075" y="865950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7064275" y="129660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7062775" y="128942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57475" y="870850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8458975" y="87415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8458975" y="874150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21"/>
          <p:cNvGrpSpPr/>
          <p:nvPr/>
        </p:nvGrpSpPr>
        <p:grpSpPr>
          <a:xfrm>
            <a:off x="6589075" y="3110775"/>
            <a:ext cx="2197900" cy="1877550"/>
            <a:chOff x="6547500" y="2944000"/>
            <a:chExt cx="2197900" cy="1877550"/>
          </a:xfrm>
        </p:grpSpPr>
        <p:pic>
          <p:nvPicPr>
            <p:cNvPr id="747" name="Google Shape;747;p21"/>
            <p:cNvPicPr preferRelativeResize="0"/>
            <p:nvPr/>
          </p:nvPicPr>
          <p:blipFill rotWithShape="1">
            <a:blip r:embed="rId3">
              <a:alphaModFix/>
            </a:blip>
            <a:srcRect b="0" l="0" r="49390" t="53596"/>
            <a:stretch/>
          </p:blipFill>
          <p:spPr>
            <a:xfrm>
              <a:off x="6547500" y="2944000"/>
              <a:ext cx="2197900" cy="187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21"/>
            <p:cNvSpPr/>
            <p:nvPr/>
          </p:nvSpPr>
          <p:spPr>
            <a:xfrm rot="10800000">
              <a:off x="7778875" y="3815513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 rot="3041022">
              <a:off x="7776194" y="3810066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 rot="5400000">
              <a:off x="7773975" y="380732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7777375" y="381222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7778875" y="3815525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7778875" y="381552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 rot="10800000">
              <a:off x="8367575" y="3908888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 rot="3041022">
              <a:off x="8288244" y="3475041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 rot="5400000">
              <a:off x="7052825" y="332247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320075" y="4098325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7235925" y="427870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8342675" y="395337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 rot="10800000">
              <a:off x="8431875" y="3927338"/>
              <a:ext cx="39600" cy="3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8399250" y="3996225"/>
              <a:ext cx="39600" cy="38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7280475" y="4179200"/>
              <a:ext cx="39600" cy="381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7286425" y="4182150"/>
              <a:ext cx="42600" cy="417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 rot="5400000">
              <a:off x="6989400" y="3128125"/>
              <a:ext cx="49400" cy="51500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 rot="3041022">
              <a:off x="8352144" y="3317816"/>
              <a:ext cx="44981" cy="4601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" name="Google Shape;766;p21"/>
          <p:cNvSpPr txBox="1"/>
          <p:nvPr/>
        </p:nvSpPr>
        <p:spPr>
          <a:xfrm>
            <a:off x="6876100" y="124525"/>
            <a:ext cx="18090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Hints of the context</a:t>
            </a:r>
            <a:endParaRPr/>
          </a:p>
        </p:txBody>
      </p:sp>
      <p:sp>
        <p:nvSpPr>
          <p:cNvPr id="767" name="Google Shape;767;p21"/>
          <p:cNvSpPr txBox="1"/>
          <p:nvPr/>
        </p:nvSpPr>
        <p:spPr>
          <a:xfrm>
            <a:off x="-39675" y="1141425"/>
            <a:ext cx="4111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assembling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PCA: </a:t>
            </a:r>
            <a:r>
              <a:rPr lang="en" sz="1200">
                <a:solidFill>
                  <a:schemeClr val="accent5"/>
                </a:solidFill>
              </a:rPr>
              <a:t>Correlation between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Metadata: </a:t>
            </a:r>
            <a:r>
              <a:rPr lang="en" sz="1200">
                <a:solidFill>
                  <a:schemeClr val="accent5"/>
                </a:solidFill>
              </a:rPr>
              <a:t>Information about samples</a:t>
            </a:r>
            <a:endParaRPr sz="12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etc…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1"/>
          <p:cNvSpPr txBox="1"/>
          <p:nvPr/>
        </p:nvSpPr>
        <p:spPr>
          <a:xfrm>
            <a:off x="402725" y="4851000"/>
            <a:ext cx="414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https://www.ncbi.nlm.nih.gov/bioproject/?term=PRJNA282367</a:t>
            </a:r>
            <a:r>
              <a:rPr lang="en" sz="700">
                <a:solidFill>
                  <a:schemeClr val="dk2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</p:txBody>
      </p:sp>
      <p:grpSp>
        <p:nvGrpSpPr>
          <p:cNvPr id="769" name="Google Shape;769;p21"/>
          <p:cNvGrpSpPr/>
          <p:nvPr/>
        </p:nvGrpSpPr>
        <p:grpSpPr>
          <a:xfrm>
            <a:off x="7006330" y="2451675"/>
            <a:ext cx="1700945" cy="560450"/>
            <a:chOff x="6974930" y="2255675"/>
            <a:chExt cx="1700945" cy="560450"/>
          </a:xfrm>
        </p:grpSpPr>
        <p:sp>
          <p:nvSpPr>
            <p:cNvPr id="770" name="Google Shape;770;p21"/>
            <p:cNvSpPr/>
            <p:nvPr/>
          </p:nvSpPr>
          <p:spPr>
            <a:xfrm>
              <a:off x="6981425" y="2328600"/>
              <a:ext cx="84000" cy="86700"/>
            </a:xfrm>
            <a:prstGeom prst="ellipse">
              <a:avLst/>
            </a:prstGeom>
            <a:noFill/>
            <a:ln cap="flat" cmpd="sng" w="9525">
              <a:solidFill>
                <a:srgbClr val="FF06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7940350" y="2332525"/>
              <a:ext cx="84000" cy="70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AA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1"/>
            <p:cNvSpPr txBox="1"/>
            <p:nvPr/>
          </p:nvSpPr>
          <p:spPr>
            <a:xfrm>
              <a:off x="7006550" y="2255675"/>
              <a:ext cx="5406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Leaf_CT</a:t>
              </a:r>
              <a:endParaRPr sz="700"/>
            </a:p>
          </p:txBody>
        </p:sp>
        <p:sp>
          <p:nvSpPr>
            <p:cNvPr id="773" name="Google Shape;773;p21"/>
            <p:cNvSpPr txBox="1"/>
            <p:nvPr/>
          </p:nvSpPr>
          <p:spPr>
            <a:xfrm>
              <a:off x="7965475" y="2256875"/>
              <a:ext cx="624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Root_CT</a:t>
              </a:r>
              <a:endParaRPr sz="700"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6974930" y="2498468"/>
              <a:ext cx="96900" cy="94200"/>
            </a:xfrm>
            <a:prstGeom prst="plus">
              <a:avLst>
                <a:gd fmla="val 42551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1"/>
            <p:cNvSpPr txBox="1"/>
            <p:nvPr/>
          </p:nvSpPr>
          <p:spPr>
            <a:xfrm>
              <a:off x="7002288" y="2437725"/>
              <a:ext cx="690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Leaf_Drouth</a:t>
              </a:r>
              <a:endParaRPr sz="700"/>
            </a:p>
          </p:txBody>
        </p:sp>
        <p:sp>
          <p:nvSpPr>
            <p:cNvPr id="776" name="Google Shape;776;p21"/>
            <p:cNvSpPr/>
            <p:nvPr/>
          </p:nvSpPr>
          <p:spPr>
            <a:xfrm rot="2943897">
              <a:off x="7935613" y="2493226"/>
              <a:ext cx="83791" cy="86557"/>
            </a:xfrm>
            <a:prstGeom prst="plus">
              <a:avLst>
                <a:gd fmla="val 42551" name="adj"/>
              </a:avLst>
            </a:prstGeom>
            <a:solidFill>
              <a:srgbClr val="37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 rot="5400000">
              <a:off x="6982900" y="2667747"/>
              <a:ext cx="81050" cy="79875"/>
            </a:xfrm>
            <a:prstGeom prst="flowChartDecision">
              <a:avLst/>
            </a:prstGeom>
            <a:noFill/>
            <a:ln cap="flat" cmpd="sng" w="9525">
              <a:solidFill>
                <a:srgbClr val="101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 rot="10800000">
              <a:off x="7940338" y="2669238"/>
              <a:ext cx="84000" cy="705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1D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1"/>
            <p:cNvSpPr txBox="1"/>
            <p:nvPr/>
          </p:nvSpPr>
          <p:spPr>
            <a:xfrm>
              <a:off x="7965475" y="2428288"/>
              <a:ext cx="7104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Root_Drouth</a:t>
              </a:r>
              <a:endParaRPr sz="700"/>
            </a:p>
          </p:txBody>
        </p:sp>
        <p:sp>
          <p:nvSpPr>
            <p:cNvPr id="780" name="Google Shape;780;p21"/>
            <p:cNvSpPr txBox="1"/>
            <p:nvPr/>
          </p:nvSpPr>
          <p:spPr>
            <a:xfrm>
              <a:off x="7006538" y="2599838"/>
              <a:ext cx="561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Leaf_Salt</a:t>
              </a:r>
              <a:endParaRPr sz="700"/>
            </a:p>
          </p:txBody>
        </p:sp>
        <p:sp>
          <p:nvSpPr>
            <p:cNvPr id="781" name="Google Shape;781;p21"/>
            <p:cNvSpPr txBox="1"/>
            <p:nvPr/>
          </p:nvSpPr>
          <p:spPr>
            <a:xfrm>
              <a:off x="7979700" y="2600425"/>
              <a:ext cx="6240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Root_Salt</a:t>
              </a:r>
              <a:endParaRPr sz="700"/>
            </a:p>
          </p:txBody>
        </p:sp>
      </p:grpSp>
      <p:pic>
        <p:nvPicPr>
          <p:cNvPr id="782" name="Google Shape;7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106" y="2216161"/>
            <a:ext cx="305850" cy="23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3797" y="2178157"/>
            <a:ext cx="305850" cy="3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02"/>
          <p:cNvSpPr/>
          <p:nvPr/>
        </p:nvSpPr>
        <p:spPr>
          <a:xfrm>
            <a:off x="943775" y="974000"/>
            <a:ext cx="1686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02"/>
          <p:cNvSpPr/>
          <p:nvPr/>
        </p:nvSpPr>
        <p:spPr>
          <a:xfrm>
            <a:off x="1182300" y="974000"/>
            <a:ext cx="1686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02"/>
          <p:cNvSpPr/>
          <p:nvPr/>
        </p:nvSpPr>
        <p:spPr>
          <a:xfrm>
            <a:off x="2932775" y="923600"/>
            <a:ext cx="2337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02"/>
          <p:cNvSpPr/>
          <p:nvPr/>
        </p:nvSpPr>
        <p:spPr>
          <a:xfrm>
            <a:off x="3243925" y="923600"/>
            <a:ext cx="2337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02"/>
          <p:cNvSpPr/>
          <p:nvPr/>
        </p:nvSpPr>
        <p:spPr>
          <a:xfrm>
            <a:off x="3511125" y="923600"/>
            <a:ext cx="2337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102"/>
          <p:cNvSpPr/>
          <p:nvPr/>
        </p:nvSpPr>
        <p:spPr>
          <a:xfrm>
            <a:off x="5695525" y="923600"/>
            <a:ext cx="2337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102"/>
          <p:cNvSpPr/>
          <p:nvPr/>
        </p:nvSpPr>
        <p:spPr>
          <a:xfrm>
            <a:off x="1498175" y="1466900"/>
            <a:ext cx="3030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102"/>
          <p:cNvSpPr/>
          <p:nvPr/>
        </p:nvSpPr>
        <p:spPr>
          <a:xfrm>
            <a:off x="725525" y="974000"/>
            <a:ext cx="168600" cy="4311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102"/>
          <p:cNvSpPr txBox="1"/>
          <p:nvPr>
            <p:ph idx="4294967295" type="ctrTitle"/>
          </p:nvPr>
        </p:nvSpPr>
        <p:spPr>
          <a:xfrm>
            <a:off x="76200" y="0"/>
            <a:ext cx="4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</a:t>
            </a:r>
            <a:endParaRPr sz="2500"/>
          </a:p>
        </p:txBody>
      </p:sp>
      <p:pic>
        <p:nvPicPr>
          <p:cNvPr id="2429" name="Google Shape;2429;p102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783550" y="13734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0" name="Google Shape;2430;p102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783550" y="10359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1" name="Google Shape;24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5" y="2385250"/>
            <a:ext cx="3805262" cy="2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102"/>
          <p:cNvSpPr txBox="1"/>
          <p:nvPr>
            <p:ph idx="4294967295" type="ctrTitle"/>
          </p:nvPr>
        </p:nvSpPr>
        <p:spPr>
          <a:xfrm>
            <a:off x="532400" y="4715675"/>
            <a:ext cx="5073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+DE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33" name="Google Shape;2433;p102"/>
          <p:cNvSpPr txBox="1"/>
          <p:nvPr>
            <p:ph idx="4294967295" type="ctrTitle"/>
          </p:nvPr>
        </p:nvSpPr>
        <p:spPr>
          <a:xfrm>
            <a:off x="4500549" y="4715675"/>
            <a:ext cx="5397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- 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434" name="Google Shape;2434;p102"/>
          <p:cNvCxnSpPr/>
          <p:nvPr/>
        </p:nvCxnSpPr>
        <p:spPr>
          <a:xfrm>
            <a:off x="1195935" y="4853356"/>
            <a:ext cx="30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5" name="Google Shape;2435;p102"/>
          <p:cNvSpPr txBox="1"/>
          <p:nvPr/>
        </p:nvSpPr>
        <p:spPr>
          <a:xfrm>
            <a:off x="894813" y="4639486"/>
            <a:ext cx="3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36" name="Google Shape;2436;p102"/>
          <p:cNvSpPr txBox="1"/>
          <p:nvPr/>
        </p:nvSpPr>
        <p:spPr>
          <a:xfrm>
            <a:off x="4234213" y="4639486"/>
            <a:ext cx="4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37" name="Google Shape;2437;p102"/>
          <p:cNvSpPr txBox="1"/>
          <p:nvPr>
            <p:ph idx="4294967295" type="ctrTitle"/>
          </p:nvPr>
        </p:nvSpPr>
        <p:spPr>
          <a:xfrm>
            <a:off x="1209706" y="4667563"/>
            <a:ext cx="30381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38" name="Google Shape;2438;p102"/>
          <p:cNvSpPr txBox="1"/>
          <p:nvPr/>
        </p:nvSpPr>
        <p:spPr>
          <a:xfrm>
            <a:off x="4853225" y="2385250"/>
            <a:ext cx="396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Many are among most DE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Most probably pathway is affected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39" name="Google Shape;2439;p102"/>
          <p:cNvSpPr txBox="1"/>
          <p:nvPr>
            <p:ph idx="4294967295" type="ctrTitle"/>
          </p:nvPr>
        </p:nvSpPr>
        <p:spPr>
          <a:xfrm>
            <a:off x="74350" y="9852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Most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40" name="Google Shape;2440;p102"/>
          <p:cNvSpPr txBox="1"/>
          <p:nvPr>
            <p:ph idx="4294967295" type="ctrTitle"/>
          </p:nvPr>
        </p:nvSpPr>
        <p:spPr>
          <a:xfrm>
            <a:off x="8108200" y="15285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Least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03"/>
          <p:cNvSpPr/>
          <p:nvPr/>
        </p:nvSpPr>
        <p:spPr>
          <a:xfrm>
            <a:off x="6668700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03"/>
          <p:cNvSpPr/>
          <p:nvPr/>
        </p:nvSpPr>
        <p:spPr>
          <a:xfrm>
            <a:off x="6303825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03"/>
          <p:cNvSpPr/>
          <p:nvPr/>
        </p:nvSpPr>
        <p:spPr>
          <a:xfrm>
            <a:off x="2932775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103"/>
          <p:cNvSpPr/>
          <p:nvPr/>
        </p:nvSpPr>
        <p:spPr>
          <a:xfrm>
            <a:off x="3316275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03"/>
          <p:cNvSpPr/>
          <p:nvPr/>
        </p:nvSpPr>
        <p:spPr>
          <a:xfrm>
            <a:off x="3699775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03"/>
          <p:cNvSpPr/>
          <p:nvPr/>
        </p:nvSpPr>
        <p:spPr>
          <a:xfrm>
            <a:off x="5938950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03"/>
          <p:cNvSpPr/>
          <p:nvPr/>
        </p:nvSpPr>
        <p:spPr>
          <a:xfrm>
            <a:off x="2558850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03"/>
          <p:cNvSpPr/>
          <p:nvPr/>
        </p:nvSpPr>
        <p:spPr>
          <a:xfrm>
            <a:off x="7022600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3" name="Google Shape;2453;p103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783550" y="13734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103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783550" y="10359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5" y="2385250"/>
            <a:ext cx="3805262" cy="2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103"/>
          <p:cNvSpPr txBox="1"/>
          <p:nvPr>
            <p:ph idx="4294967295" type="ctrTitle"/>
          </p:nvPr>
        </p:nvSpPr>
        <p:spPr>
          <a:xfrm>
            <a:off x="532400" y="4715675"/>
            <a:ext cx="5073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+DE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57" name="Google Shape;2457;p103"/>
          <p:cNvSpPr txBox="1"/>
          <p:nvPr>
            <p:ph idx="4294967295" type="ctrTitle"/>
          </p:nvPr>
        </p:nvSpPr>
        <p:spPr>
          <a:xfrm>
            <a:off x="4500549" y="4715675"/>
            <a:ext cx="5397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- 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458" name="Google Shape;2458;p103"/>
          <p:cNvCxnSpPr/>
          <p:nvPr/>
        </p:nvCxnSpPr>
        <p:spPr>
          <a:xfrm>
            <a:off x="1195935" y="4853356"/>
            <a:ext cx="30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9" name="Google Shape;2459;p103"/>
          <p:cNvSpPr txBox="1"/>
          <p:nvPr/>
        </p:nvSpPr>
        <p:spPr>
          <a:xfrm>
            <a:off x="894813" y="4639486"/>
            <a:ext cx="3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60" name="Google Shape;2460;p103"/>
          <p:cNvSpPr txBox="1"/>
          <p:nvPr/>
        </p:nvSpPr>
        <p:spPr>
          <a:xfrm>
            <a:off x="4234213" y="4639486"/>
            <a:ext cx="4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61" name="Google Shape;2461;p103"/>
          <p:cNvSpPr txBox="1"/>
          <p:nvPr>
            <p:ph idx="4294967295" type="ctrTitle"/>
          </p:nvPr>
        </p:nvSpPr>
        <p:spPr>
          <a:xfrm>
            <a:off x="1209706" y="4667563"/>
            <a:ext cx="30381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62" name="Google Shape;2462;p103"/>
          <p:cNvSpPr txBox="1"/>
          <p:nvPr>
            <p:ph idx="4294967295" type="ctrTitle"/>
          </p:nvPr>
        </p:nvSpPr>
        <p:spPr>
          <a:xfrm>
            <a:off x="74350" y="9852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Most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63" name="Google Shape;2463;p103"/>
          <p:cNvSpPr txBox="1"/>
          <p:nvPr>
            <p:ph idx="4294967295" type="ctrTitle"/>
          </p:nvPr>
        </p:nvSpPr>
        <p:spPr>
          <a:xfrm>
            <a:off x="8108200" y="15285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Least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64" name="Google Shape;2464;p103"/>
          <p:cNvSpPr/>
          <p:nvPr/>
        </p:nvSpPr>
        <p:spPr>
          <a:xfrm>
            <a:off x="6507700" y="2053050"/>
            <a:ext cx="363000" cy="372000"/>
          </a:xfrm>
          <a:prstGeom prst="ellipse">
            <a:avLst/>
          </a:prstGeom>
          <a:solidFill>
            <a:srgbClr val="9FBD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5" name="Google Shape;2465;p103"/>
          <p:cNvSpPr/>
          <p:nvPr/>
        </p:nvSpPr>
        <p:spPr>
          <a:xfrm>
            <a:off x="6239325" y="2550500"/>
            <a:ext cx="363000" cy="372000"/>
          </a:xfrm>
          <a:prstGeom prst="ellipse">
            <a:avLst/>
          </a:prstGeom>
          <a:solidFill>
            <a:srgbClr val="9FBD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6" name="Google Shape;2466;p103"/>
          <p:cNvSpPr/>
          <p:nvPr/>
        </p:nvSpPr>
        <p:spPr>
          <a:xfrm>
            <a:off x="6799925" y="3198475"/>
            <a:ext cx="363000" cy="372000"/>
          </a:xfrm>
          <a:prstGeom prst="ellipse">
            <a:avLst/>
          </a:prstGeom>
          <a:solidFill>
            <a:srgbClr val="9FBD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467" name="Google Shape;2467;p103"/>
          <p:cNvSpPr/>
          <p:nvPr/>
        </p:nvSpPr>
        <p:spPr>
          <a:xfrm>
            <a:off x="6799925" y="3846450"/>
            <a:ext cx="363000" cy="372000"/>
          </a:xfrm>
          <a:prstGeom prst="ellipse">
            <a:avLst/>
          </a:prstGeom>
          <a:solidFill>
            <a:srgbClr val="9FBD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8" name="Google Shape;2468;p103"/>
          <p:cNvSpPr/>
          <p:nvPr/>
        </p:nvSpPr>
        <p:spPr>
          <a:xfrm>
            <a:off x="6239325" y="3198475"/>
            <a:ext cx="363000" cy="372000"/>
          </a:xfrm>
          <a:prstGeom prst="ellipse">
            <a:avLst/>
          </a:prstGeom>
          <a:solidFill>
            <a:srgbClr val="9FBD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9" name="Google Shape;2469;p103"/>
          <p:cNvSpPr/>
          <p:nvPr/>
        </p:nvSpPr>
        <p:spPr>
          <a:xfrm>
            <a:off x="7471225" y="3846450"/>
            <a:ext cx="363000" cy="372000"/>
          </a:xfrm>
          <a:prstGeom prst="ellipse">
            <a:avLst/>
          </a:prstGeom>
          <a:solidFill>
            <a:srgbClr val="9FBD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0" name="Google Shape;2470;p103"/>
          <p:cNvSpPr/>
          <p:nvPr/>
        </p:nvSpPr>
        <p:spPr>
          <a:xfrm>
            <a:off x="6239325" y="4458700"/>
            <a:ext cx="363000" cy="372000"/>
          </a:xfrm>
          <a:prstGeom prst="ellipse">
            <a:avLst/>
          </a:prstGeom>
          <a:solidFill>
            <a:srgbClr val="9FBD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71" name="Google Shape;2471;p103"/>
          <p:cNvCxnSpPr>
            <a:endCxn id="2466" idx="0"/>
          </p:cNvCxnSpPr>
          <p:nvPr/>
        </p:nvCxnSpPr>
        <p:spPr>
          <a:xfrm>
            <a:off x="6736325" y="2412775"/>
            <a:ext cx="245100" cy="7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2" name="Google Shape;2472;p103"/>
          <p:cNvCxnSpPr>
            <a:stCxn id="2467" idx="0"/>
            <a:endCxn id="2466" idx="4"/>
          </p:cNvCxnSpPr>
          <p:nvPr/>
        </p:nvCxnSpPr>
        <p:spPr>
          <a:xfrm rot="10800000">
            <a:off x="6981425" y="3570450"/>
            <a:ext cx="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3" name="Google Shape;2473;p103"/>
          <p:cNvCxnSpPr>
            <a:stCxn id="2469" idx="0"/>
            <a:endCxn id="2466" idx="6"/>
          </p:cNvCxnSpPr>
          <p:nvPr/>
        </p:nvCxnSpPr>
        <p:spPr>
          <a:xfrm rot="10800000">
            <a:off x="7162825" y="3384450"/>
            <a:ext cx="4899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4" name="Google Shape;2474;p103"/>
          <p:cNvCxnSpPr>
            <a:stCxn id="2465" idx="0"/>
            <a:endCxn id="2464" idx="3"/>
          </p:cNvCxnSpPr>
          <p:nvPr/>
        </p:nvCxnSpPr>
        <p:spPr>
          <a:xfrm flipH="1" rot="10800000">
            <a:off x="6420825" y="2370500"/>
            <a:ext cx="1401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5" name="Google Shape;2475;p103"/>
          <p:cNvCxnSpPr>
            <a:stCxn id="2465" idx="4"/>
            <a:endCxn id="2466" idx="1"/>
          </p:cNvCxnSpPr>
          <p:nvPr/>
        </p:nvCxnSpPr>
        <p:spPr>
          <a:xfrm>
            <a:off x="6420825" y="2922500"/>
            <a:ext cx="4323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6" name="Google Shape;2476;p103"/>
          <p:cNvCxnSpPr>
            <a:stCxn id="2465" idx="4"/>
            <a:endCxn id="2468" idx="0"/>
          </p:cNvCxnSpPr>
          <p:nvPr/>
        </p:nvCxnSpPr>
        <p:spPr>
          <a:xfrm>
            <a:off x="6420825" y="2922500"/>
            <a:ext cx="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7" name="Google Shape;2477;p103"/>
          <p:cNvCxnSpPr>
            <a:stCxn id="2468" idx="4"/>
            <a:endCxn id="2470" idx="0"/>
          </p:cNvCxnSpPr>
          <p:nvPr/>
        </p:nvCxnSpPr>
        <p:spPr>
          <a:xfrm>
            <a:off x="6420825" y="3570475"/>
            <a:ext cx="0" cy="8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8" name="Google Shape;2478;p103"/>
          <p:cNvCxnSpPr>
            <a:stCxn id="2466" idx="3"/>
            <a:endCxn id="2470" idx="0"/>
          </p:cNvCxnSpPr>
          <p:nvPr/>
        </p:nvCxnSpPr>
        <p:spPr>
          <a:xfrm flipH="1">
            <a:off x="6420785" y="3515997"/>
            <a:ext cx="432300" cy="9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9" name="Google Shape;2479;p103"/>
          <p:cNvSpPr/>
          <p:nvPr/>
        </p:nvSpPr>
        <p:spPr>
          <a:xfrm>
            <a:off x="7109725" y="4494425"/>
            <a:ext cx="363000" cy="372000"/>
          </a:xfrm>
          <a:prstGeom prst="ellipse">
            <a:avLst/>
          </a:prstGeom>
          <a:solidFill>
            <a:srgbClr val="9FBD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80" name="Google Shape;2480;p103"/>
          <p:cNvCxnSpPr>
            <a:stCxn id="2479" idx="0"/>
            <a:endCxn id="2467" idx="5"/>
          </p:cNvCxnSpPr>
          <p:nvPr/>
        </p:nvCxnSpPr>
        <p:spPr>
          <a:xfrm rot="10800000">
            <a:off x="7109725" y="4163825"/>
            <a:ext cx="1815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1" name="Google Shape;2481;p103"/>
          <p:cNvCxnSpPr>
            <a:stCxn id="2479" idx="0"/>
            <a:endCxn id="2469" idx="2"/>
          </p:cNvCxnSpPr>
          <p:nvPr/>
        </p:nvCxnSpPr>
        <p:spPr>
          <a:xfrm flipH="1" rot="10800000">
            <a:off x="7291225" y="4032425"/>
            <a:ext cx="1800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2" name="Google Shape;2482;p103"/>
          <p:cNvSpPr/>
          <p:nvPr/>
        </p:nvSpPr>
        <p:spPr>
          <a:xfrm>
            <a:off x="6691650" y="3056125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3" name="Google Shape;2483;p103"/>
          <p:cNvSpPr/>
          <p:nvPr/>
        </p:nvSpPr>
        <p:spPr>
          <a:xfrm>
            <a:off x="6668700" y="370410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4" name="Google Shape;2484;p103"/>
          <p:cNvSpPr/>
          <p:nvPr/>
        </p:nvSpPr>
        <p:spPr>
          <a:xfrm>
            <a:off x="7324375" y="370410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5" name="Google Shape;2485;p103"/>
          <p:cNvSpPr/>
          <p:nvPr/>
        </p:nvSpPr>
        <p:spPr>
          <a:xfrm>
            <a:off x="6092475" y="431635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6" name="Google Shape;2486;p103"/>
          <p:cNvSpPr/>
          <p:nvPr/>
        </p:nvSpPr>
        <p:spPr>
          <a:xfrm>
            <a:off x="6962875" y="4352075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7" name="Google Shape;2487;p103"/>
          <p:cNvSpPr/>
          <p:nvPr/>
        </p:nvSpPr>
        <p:spPr>
          <a:xfrm>
            <a:off x="6126975" y="304235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8" name="Google Shape;2488;p103"/>
          <p:cNvSpPr/>
          <p:nvPr/>
        </p:nvSpPr>
        <p:spPr>
          <a:xfrm>
            <a:off x="6126975" y="2405888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9" name="Google Shape;2489;p103"/>
          <p:cNvSpPr/>
          <p:nvPr/>
        </p:nvSpPr>
        <p:spPr>
          <a:xfrm>
            <a:off x="6391725" y="1910688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90" name="Google Shape;2490;p103"/>
          <p:cNvCxnSpPr/>
          <p:nvPr/>
        </p:nvCxnSpPr>
        <p:spPr>
          <a:xfrm>
            <a:off x="8283125" y="2206425"/>
            <a:ext cx="24600" cy="26529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04"/>
          <p:cNvSpPr/>
          <p:nvPr/>
        </p:nvSpPr>
        <p:spPr>
          <a:xfrm>
            <a:off x="6668700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04"/>
          <p:cNvSpPr/>
          <p:nvPr/>
        </p:nvSpPr>
        <p:spPr>
          <a:xfrm>
            <a:off x="6303825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04"/>
          <p:cNvSpPr/>
          <p:nvPr/>
        </p:nvSpPr>
        <p:spPr>
          <a:xfrm>
            <a:off x="2932775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04"/>
          <p:cNvSpPr/>
          <p:nvPr/>
        </p:nvSpPr>
        <p:spPr>
          <a:xfrm>
            <a:off x="3316275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04"/>
          <p:cNvSpPr/>
          <p:nvPr/>
        </p:nvSpPr>
        <p:spPr>
          <a:xfrm>
            <a:off x="3699775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04"/>
          <p:cNvSpPr/>
          <p:nvPr/>
        </p:nvSpPr>
        <p:spPr>
          <a:xfrm>
            <a:off x="5938950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04"/>
          <p:cNvSpPr/>
          <p:nvPr/>
        </p:nvSpPr>
        <p:spPr>
          <a:xfrm>
            <a:off x="2558850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04"/>
          <p:cNvSpPr/>
          <p:nvPr/>
        </p:nvSpPr>
        <p:spPr>
          <a:xfrm>
            <a:off x="7022600" y="1466900"/>
            <a:ext cx="303000" cy="4311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3" name="Google Shape;2503;p104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783550" y="13734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04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783550" y="10359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5" y="2385250"/>
            <a:ext cx="3805262" cy="2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04"/>
          <p:cNvSpPr txBox="1"/>
          <p:nvPr>
            <p:ph idx="4294967295" type="ctrTitle"/>
          </p:nvPr>
        </p:nvSpPr>
        <p:spPr>
          <a:xfrm>
            <a:off x="532400" y="4715675"/>
            <a:ext cx="5073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+DE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07" name="Google Shape;2507;p104"/>
          <p:cNvSpPr txBox="1"/>
          <p:nvPr>
            <p:ph idx="4294967295" type="ctrTitle"/>
          </p:nvPr>
        </p:nvSpPr>
        <p:spPr>
          <a:xfrm>
            <a:off x="4500549" y="4715675"/>
            <a:ext cx="5397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- 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508" name="Google Shape;2508;p104"/>
          <p:cNvCxnSpPr/>
          <p:nvPr/>
        </p:nvCxnSpPr>
        <p:spPr>
          <a:xfrm>
            <a:off x="1195935" y="4853356"/>
            <a:ext cx="30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9" name="Google Shape;2509;p104"/>
          <p:cNvSpPr txBox="1"/>
          <p:nvPr/>
        </p:nvSpPr>
        <p:spPr>
          <a:xfrm>
            <a:off x="894813" y="4639486"/>
            <a:ext cx="3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10" name="Google Shape;2510;p104"/>
          <p:cNvSpPr txBox="1"/>
          <p:nvPr/>
        </p:nvSpPr>
        <p:spPr>
          <a:xfrm>
            <a:off x="4234213" y="4639486"/>
            <a:ext cx="4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11" name="Google Shape;2511;p104"/>
          <p:cNvSpPr txBox="1"/>
          <p:nvPr>
            <p:ph idx="4294967295" type="ctrTitle"/>
          </p:nvPr>
        </p:nvSpPr>
        <p:spPr>
          <a:xfrm>
            <a:off x="1209706" y="4667563"/>
            <a:ext cx="30381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12" name="Google Shape;2512;p104"/>
          <p:cNvSpPr txBox="1"/>
          <p:nvPr>
            <p:ph idx="4294967295" type="ctrTitle"/>
          </p:nvPr>
        </p:nvSpPr>
        <p:spPr>
          <a:xfrm>
            <a:off x="74350" y="9852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Most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13" name="Google Shape;2513;p104"/>
          <p:cNvSpPr txBox="1"/>
          <p:nvPr>
            <p:ph idx="4294967295" type="ctrTitle"/>
          </p:nvPr>
        </p:nvSpPr>
        <p:spPr>
          <a:xfrm>
            <a:off x="8108200" y="15285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Least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14" name="Google Shape;2514;p104"/>
          <p:cNvSpPr txBox="1"/>
          <p:nvPr/>
        </p:nvSpPr>
        <p:spPr>
          <a:xfrm>
            <a:off x="4853225" y="2385250"/>
            <a:ext cx="429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All are not much DE</a:t>
            </a:r>
            <a:br>
              <a:rPr lang="en" sz="1800">
                <a:solidFill>
                  <a:schemeClr val="dk2"/>
                </a:solidFill>
              </a:rPr>
            </a:b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Most probably pathway is NOT affected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05"/>
          <p:cNvSpPr/>
          <p:nvPr/>
        </p:nvSpPr>
        <p:spPr>
          <a:xfrm>
            <a:off x="1931575" y="932975"/>
            <a:ext cx="2214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05"/>
          <p:cNvSpPr/>
          <p:nvPr/>
        </p:nvSpPr>
        <p:spPr>
          <a:xfrm>
            <a:off x="1678025" y="923600"/>
            <a:ext cx="2214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05"/>
          <p:cNvSpPr/>
          <p:nvPr/>
        </p:nvSpPr>
        <p:spPr>
          <a:xfrm>
            <a:off x="4142825" y="923600"/>
            <a:ext cx="2214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05"/>
          <p:cNvSpPr/>
          <p:nvPr/>
        </p:nvSpPr>
        <p:spPr>
          <a:xfrm>
            <a:off x="4461300" y="923600"/>
            <a:ext cx="2214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05"/>
          <p:cNvSpPr/>
          <p:nvPr/>
        </p:nvSpPr>
        <p:spPr>
          <a:xfrm>
            <a:off x="7063400" y="923600"/>
            <a:ext cx="3030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105"/>
          <p:cNvSpPr/>
          <p:nvPr/>
        </p:nvSpPr>
        <p:spPr>
          <a:xfrm>
            <a:off x="7431200" y="923600"/>
            <a:ext cx="3030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05"/>
          <p:cNvSpPr txBox="1"/>
          <p:nvPr>
            <p:ph idx="4294967295" type="ctrTitle"/>
          </p:nvPr>
        </p:nvSpPr>
        <p:spPr>
          <a:xfrm>
            <a:off x="76200" y="0"/>
            <a:ext cx="4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</a:t>
            </a:r>
            <a:endParaRPr sz="2500"/>
          </a:p>
        </p:txBody>
      </p:sp>
      <p:pic>
        <p:nvPicPr>
          <p:cNvPr id="2526" name="Google Shape;2526;p105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783550" y="13734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105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783550" y="10359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5" y="2385250"/>
            <a:ext cx="3805262" cy="2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p105"/>
          <p:cNvSpPr txBox="1"/>
          <p:nvPr>
            <p:ph idx="4294967295" type="ctrTitle"/>
          </p:nvPr>
        </p:nvSpPr>
        <p:spPr>
          <a:xfrm>
            <a:off x="532400" y="4715675"/>
            <a:ext cx="5073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+DE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30" name="Google Shape;2530;p105"/>
          <p:cNvSpPr txBox="1"/>
          <p:nvPr>
            <p:ph idx="4294967295" type="ctrTitle"/>
          </p:nvPr>
        </p:nvSpPr>
        <p:spPr>
          <a:xfrm>
            <a:off x="4500549" y="4715675"/>
            <a:ext cx="5397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- 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531" name="Google Shape;2531;p105"/>
          <p:cNvCxnSpPr/>
          <p:nvPr/>
        </p:nvCxnSpPr>
        <p:spPr>
          <a:xfrm>
            <a:off x="1195935" y="4853356"/>
            <a:ext cx="30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2" name="Google Shape;2532;p105"/>
          <p:cNvSpPr txBox="1"/>
          <p:nvPr/>
        </p:nvSpPr>
        <p:spPr>
          <a:xfrm>
            <a:off x="894813" y="4639486"/>
            <a:ext cx="3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33" name="Google Shape;2533;p105"/>
          <p:cNvSpPr txBox="1"/>
          <p:nvPr/>
        </p:nvSpPr>
        <p:spPr>
          <a:xfrm>
            <a:off x="4234213" y="4639486"/>
            <a:ext cx="4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34" name="Google Shape;2534;p105"/>
          <p:cNvSpPr txBox="1"/>
          <p:nvPr>
            <p:ph idx="4294967295" type="ctrTitle"/>
          </p:nvPr>
        </p:nvSpPr>
        <p:spPr>
          <a:xfrm>
            <a:off x="1209706" y="4667563"/>
            <a:ext cx="30381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35" name="Google Shape;2535;p105"/>
          <p:cNvSpPr txBox="1"/>
          <p:nvPr>
            <p:ph idx="4294967295" type="ctrTitle"/>
          </p:nvPr>
        </p:nvSpPr>
        <p:spPr>
          <a:xfrm>
            <a:off x="74350" y="9852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Most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36" name="Google Shape;2536;p105"/>
          <p:cNvSpPr txBox="1"/>
          <p:nvPr>
            <p:ph idx="4294967295" type="ctrTitle"/>
          </p:nvPr>
        </p:nvSpPr>
        <p:spPr>
          <a:xfrm>
            <a:off x="8108200" y="15285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Least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37" name="Google Shape;2537;p105"/>
          <p:cNvSpPr/>
          <p:nvPr/>
        </p:nvSpPr>
        <p:spPr>
          <a:xfrm>
            <a:off x="6799925" y="2090588"/>
            <a:ext cx="363000" cy="372000"/>
          </a:xfrm>
          <a:prstGeom prst="ellipse">
            <a:avLst/>
          </a:prstGeom>
          <a:solidFill>
            <a:srgbClr val="603C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8" name="Google Shape;2538;p105"/>
          <p:cNvSpPr/>
          <p:nvPr/>
        </p:nvSpPr>
        <p:spPr>
          <a:xfrm>
            <a:off x="6799925" y="3198475"/>
            <a:ext cx="363000" cy="372000"/>
          </a:xfrm>
          <a:prstGeom prst="ellipse">
            <a:avLst/>
          </a:prstGeom>
          <a:solidFill>
            <a:srgbClr val="603C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539" name="Google Shape;2539;p105"/>
          <p:cNvSpPr/>
          <p:nvPr/>
        </p:nvSpPr>
        <p:spPr>
          <a:xfrm>
            <a:off x="6799925" y="3846450"/>
            <a:ext cx="363000" cy="372000"/>
          </a:xfrm>
          <a:prstGeom prst="ellipse">
            <a:avLst/>
          </a:prstGeom>
          <a:solidFill>
            <a:srgbClr val="603C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0" name="Google Shape;2540;p105"/>
          <p:cNvSpPr/>
          <p:nvPr/>
        </p:nvSpPr>
        <p:spPr>
          <a:xfrm>
            <a:off x="7471225" y="3846450"/>
            <a:ext cx="363000" cy="372000"/>
          </a:xfrm>
          <a:prstGeom prst="ellipse">
            <a:avLst/>
          </a:prstGeom>
          <a:solidFill>
            <a:srgbClr val="603C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1" name="Google Shape;2541;p105"/>
          <p:cNvSpPr/>
          <p:nvPr/>
        </p:nvSpPr>
        <p:spPr>
          <a:xfrm>
            <a:off x="6239325" y="4458700"/>
            <a:ext cx="363000" cy="372000"/>
          </a:xfrm>
          <a:prstGeom prst="ellipse">
            <a:avLst/>
          </a:prstGeom>
          <a:solidFill>
            <a:srgbClr val="603C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42" name="Google Shape;2542;p105"/>
          <p:cNvCxnSpPr>
            <a:stCxn id="2537" idx="4"/>
            <a:endCxn id="2538" idx="0"/>
          </p:cNvCxnSpPr>
          <p:nvPr/>
        </p:nvCxnSpPr>
        <p:spPr>
          <a:xfrm>
            <a:off x="6981425" y="2462588"/>
            <a:ext cx="0" cy="7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3" name="Google Shape;2543;p105"/>
          <p:cNvCxnSpPr>
            <a:stCxn id="2539" idx="0"/>
            <a:endCxn id="2538" idx="4"/>
          </p:cNvCxnSpPr>
          <p:nvPr/>
        </p:nvCxnSpPr>
        <p:spPr>
          <a:xfrm rot="10800000">
            <a:off x="6981425" y="3570450"/>
            <a:ext cx="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4" name="Google Shape;2544;p105"/>
          <p:cNvCxnSpPr>
            <a:stCxn id="2540" idx="0"/>
            <a:endCxn id="2538" idx="6"/>
          </p:cNvCxnSpPr>
          <p:nvPr/>
        </p:nvCxnSpPr>
        <p:spPr>
          <a:xfrm rot="10800000">
            <a:off x="7162825" y="3384450"/>
            <a:ext cx="4899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5" name="Google Shape;2545;p105"/>
          <p:cNvCxnSpPr>
            <a:stCxn id="2538" idx="3"/>
            <a:endCxn id="2541" idx="0"/>
          </p:cNvCxnSpPr>
          <p:nvPr/>
        </p:nvCxnSpPr>
        <p:spPr>
          <a:xfrm flipH="1">
            <a:off x="6420785" y="3515997"/>
            <a:ext cx="432300" cy="9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6" name="Google Shape;2546;p105"/>
          <p:cNvSpPr/>
          <p:nvPr/>
        </p:nvSpPr>
        <p:spPr>
          <a:xfrm>
            <a:off x="7109725" y="4494425"/>
            <a:ext cx="363000" cy="372000"/>
          </a:xfrm>
          <a:prstGeom prst="ellipse">
            <a:avLst/>
          </a:prstGeom>
          <a:solidFill>
            <a:srgbClr val="603C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47" name="Google Shape;2547;p105"/>
          <p:cNvCxnSpPr>
            <a:stCxn id="2546" idx="0"/>
            <a:endCxn id="2539" idx="5"/>
          </p:cNvCxnSpPr>
          <p:nvPr/>
        </p:nvCxnSpPr>
        <p:spPr>
          <a:xfrm rot="10800000">
            <a:off x="7109725" y="4163825"/>
            <a:ext cx="1815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8" name="Google Shape;2548;p105"/>
          <p:cNvCxnSpPr>
            <a:stCxn id="2546" idx="0"/>
            <a:endCxn id="2540" idx="2"/>
          </p:cNvCxnSpPr>
          <p:nvPr/>
        </p:nvCxnSpPr>
        <p:spPr>
          <a:xfrm flipH="1" rot="10800000">
            <a:off x="7291225" y="4032425"/>
            <a:ext cx="1800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9" name="Google Shape;2549;p105"/>
          <p:cNvSpPr/>
          <p:nvPr/>
        </p:nvSpPr>
        <p:spPr>
          <a:xfrm>
            <a:off x="6653075" y="3056025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0" name="Google Shape;2550;p105"/>
          <p:cNvSpPr/>
          <p:nvPr/>
        </p:nvSpPr>
        <p:spPr>
          <a:xfrm>
            <a:off x="6653075" y="370410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1" name="Google Shape;2551;p105"/>
          <p:cNvSpPr/>
          <p:nvPr/>
        </p:nvSpPr>
        <p:spPr>
          <a:xfrm>
            <a:off x="7324375" y="370410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2" name="Google Shape;2552;p105"/>
          <p:cNvSpPr/>
          <p:nvPr/>
        </p:nvSpPr>
        <p:spPr>
          <a:xfrm>
            <a:off x="6092475" y="431635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3" name="Google Shape;2553;p105"/>
          <p:cNvSpPr/>
          <p:nvPr/>
        </p:nvSpPr>
        <p:spPr>
          <a:xfrm>
            <a:off x="6962875" y="4352075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4" name="Google Shape;2554;p105"/>
          <p:cNvSpPr/>
          <p:nvPr/>
        </p:nvSpPr>
        <p:spPr>
          <a:xfrm>
            <a:off x="6691650" y="1948225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55" name="Google Shape;2555;p105"/>
          <p:cNvCxnSpPr/>
          <p:nvPr/>
        </p:nvCxnSpPr>
        <p:spPr>
          <a:xfrm rot="10800000">
            <a:off x="8391075" y="2258700"/>
            <a:ext cx="900" cy="2469000"/>
          </a:xfrm>
          <a:prstGeom prst="straightConnector1">
            <a:avLst/>
          </a:prstGeom>
          <a:noFill/>
          <a:ln cap="flat" cmpd="sng" w="28575">
            <a:solidFill>
              <a:srgbClr val="0D878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06"/>
          <p:cNvSpPr/>
          <p:nvPr/>
        </p:nvSpPr>
        <p:spPr>
          <a:xfrm>
            <a:off x="1931575" y="932975"/>
            <a:ext cx="2214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06"/>
          <p:cNvSpPr/>
          <p:nvPr/>
        </p:nvSpPr>
        <p:spPr>
          <a:xfrm>
            <a:off x="1678025" y="923600"/>
            <a:ext cx="2214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06"/>
          <p:cNvSpPr/>
          <p:nvPr/>
        </p:nvSpPr>
        <p:spPr>
          <a:xfrm>
            <a:off x="4142825" y="923600"/>
            <a:ext cx="2214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06"/>
          <p:cNvSpPr/>
          <p:nvPr/>
        </p:nvSpPr>
        <p:spPr>
          <a:xfrm>
            <a:off x="4461300" y="923600"/>
            <a:ext cx="2214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06"/>
          <p:cNvSpPr/>
          <p:nvPr/>
        </p:nvSpPr>
        <p:spPr>
          <a:xfrm>
            <a:off x="7063400" y="923600"/>
            <a:ext cx="3030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06"/>
          <p:cNvSpPr/>
          <p:nvPr/>
        </p:nvSpPr>
        <p:spPr>
          <a:xfrm>
            <a:off x="7431200" y="923600"/>
            <a:ext cx="303000" cy="4311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106"/>
          <p:cNvSpPr txBox="1"/>
          <p:nvPr>
            <p:ph idx="4294967295" type="ctrTitle"/>
          </p:nvPr>
        </p:nvSpPr>
        <p:spPr>
          <a:xfrm>
            <a:off x="76200" y="0"/>
            <a:ext cx="4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</a:t>
            </a:r>
            <a:endParaRPr sz="2500"/>
          </a:p>
        </p:txBody>
      </p:sp>
      <p:pic>
        <p:nvPicPr>
          <p:cNvPr id="2567" name="Google Shape;2567;p106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783550" y="13734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06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783550" y="10359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5" y="2385250"/>
            <a:ext cx="3805262" cy="2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p106"/>
          <p:cNvSpPr txBox="1"/>
          <p:nvPr>
            <p:ph idx="4294967295" type="ctrTitle"/>
          </p:nvPr>
        </p:nvSpPr>
        <p:spPr>
          <a:xfrm>
            <a:off x="532400" y="4715675"/>
            <a:ext cx="5073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+DE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71" name="Google Shape;2571;p106"/>
          <p:cNvSpPr txBox="1"/>
          <p:nvPr>
            <p:ph idx="4294967295" type="ctrTitle"/>
          </p:nvPr>
        </p:nvSpPr>
        <p:spPr>
          <a:xfrm>
            <a:off x="4500549" y="4715675"/>
            <a:ext cx="5397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- 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572" name="Google Shape;2572;p106"/>
          <p:cNvCxnSpPr/>
          <p:nvPr/>
        </p:nvCxnSpPr>
        <p:spPr>
          <a:xfrm>
            <a:off x="1195935" y="4853356"/>
            <a:ext cx="30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3" name="Google Shape;2573;p106"/>
          <p:cNvSpPr txBox="1"/>
          <p:nvPr/>
        </p:nvSpPr>
        <p:spPr>
          <a:xfrm>
            <a:off x="894813" y="4639486"/>
            <a:ext cx="3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74" name="Google Shape;2574;p106"/>
          <p:cNvSpPr txBox="1"/>
          <p:nvPr/>
        </p:nvSpPr>
        <p:spPr>
          <a:xfrm>
            <a:off x="4234213" y="4639486"/>
            <a:ext cx="4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75" name="Google Shape;2575;p106"/>
          <p:cNvSpPr txBox="1"/>
          <p:nvPr>
            <p:ph idx="4294967295" type="ctrTitle"/>
          </p:nvPr>
        </p:nvSpPr>
        <p:spPr>
          <a:xfrm>
            <a:off x="1209706" y="4667563"/>
            <a:ext cx="30381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76" name="Google Shape;2576;p106"/>
          <p:cNvSpPr txBox="1"/>
          <p:nvPr>
            <p:ph idx="4294967295" type="ctrTitle"/>
          </p:nvPr>
        </p:nvSpPr>
        <p:spPr>
          <a:xfrm>
            <a:off x="74350" y="9852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Most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77" name="Google Shape;2577;p106"/>
          <p:cNvSpPr txBox="1"/>
          <p:nvPr>
            <p:ph idx="4294967295" type="ctrTitle"/>
          </p:nvPr>
        </p:nvSpPr>
        <p:spPr>
          <a:xfrm>
            <a:off x="8108200" y="15285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Least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78" name="Google Shape;2578;p106"/>
          <p:cNvSpPr txBox="1"/>
          <p:nvPr/>
        </p:nvSpPr>
        <p:spPr>
          <a:xfrm>
            <a:off x="4853225" y="2385250"/>
            <a:ext cx="396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All are among most DE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Most probably pathway is affected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107"/>
          <p:cNvSpPr/>
          <p:nvPr/>
        </p:nvSpPr>
        <p:spPr>
          <a:xfrm>
            <a:off x="5994050" y="9236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107"/>
          <p:cNvSpPr/>
          <p:nvPr/>
        </p:nvSpPr>
        <p:spPr>
          <a:xfrm>
            <a:off x="1396425" y="923600"/>
            <a:ext cx="2214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107"/>
          <p:cNvSpPr/>
          <p:nvPr/>
        </p:nvSpPr>
        <p:spPr>
          <a:xfrm>
            <a:off x="3814750" y="923600"/>
            <a:ext cx="2214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07"/>
          <p:cNvSpPr/>
          <p:nvPr/>
        </p:nvSpPr>
        <p:spPr>
          <a:xfrm>
            <a:off x="6373750" y="923600"/>
            <a:ext cx="2655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07"/>
          <p:cNvSpPr/>
          <p:nvPr/>
        </p:nvSpPr>
        <p:spPr>
          <a:xfrm>
            <a:off x="6671825" y="9236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07"/>
          <p:cNvSpPr/>
          <p:nvPr/>
        </p:nvSpPr>
        <p:spPr>
          <a:xfrm>
            <a:off x="1853775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07"/>
          <p:cNvSpPr/>
          <p:nvPr/>
        </p:nvSpPr>
        <p:spPr>
          <a:xfrm>
            <a:off x="2239000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07"/>
          <p:cNvSpPr/>
          <p:nvPr/>
        </p:nvSpPr>
        <p:spPr>
          <a:xfrm>
            <a:off x="4777775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07"/>
          <p:cNvSpPr/>
          <p:nvPr/>
        </p:nvSpPr>
        <p:spPr>
          <a:xfrm>
            <a:off x="5173600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07"/>
          <p:cNvSpPr/>
          <p:nvPr/>
        </p:nvSpPr>
        <p:spPr>
          <a:xfrm>
            <a:off x="5569425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07"/>
          <p:cNvSpPr txBox="1"/>
          <p:nvPr>
            <p:ph idx="4294967295" type="ctrTitle"/>
          </p:nvPr>
        </p:nvSpPr>
        <p:spPr>
          <a:xfrm>
            <a:off x="76200" y="0"/>
            <a:ext cx="4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</a:t>
            </a:r>
            <a:endParaRPr sz="2500"/>
          </a:p>
        </p:txBody>
      </p:sp>
      <p:pic>
        <p:nvPicPr>
          <p:cNvPr id="2594" name="Google Shape;2594;p107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783550" y="13734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07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783550" y="1035950"/>
            <a:ext cx="7300400" cy="4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6" name="Google Shape;2596;p107"/>
          <p:cNvSpPr txBox="1"/>
          <p:nvPr>
            <p:ph idx="4294967295" type="ctrTitle"/>
          </p:nvPr>
        </p:nvSpPr>
        <p:spPr>
          <a:xfrm>
            <a:off x="74350" y="9852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Most </a:t>
            </a: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97" name="Google Shape;2597;p107"/>
          <p:cNvSpPr txBox="1"/>
          <p:nvPr>
            <p:ph idx="4294967295" type="ctrTitle"/>
          </p:nvPr>
        </p:nvSpPr>
        <p:spPr>
          <a:xfrm>
            <a:off x="8108200" y="15285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Least</a:t>
            </a: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98" name="Google Shape;2598;p107"/>
          <p:cNvSpPr txBox="1"/>
          <p:nvPr/>
        </p:nvSpPr>
        <p:spPr>
          <a:xfrm>
            <a:off x="3903775" y="4449300"/>
            <a:ext cx="70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2599" name="Google Shape;259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5" y="2385250"/>
            <a:ext cx="3805262" cy="2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0" name="Google Shape;2600;p107"/>
          <p:cNvSpPr txBox="1"/>
          <p:nvPr>
            <p:ph idx="4294967295" type="ctrTitle"/>
          </p:nvPr>
        </p:nvSpPr>
        <p:spPr>
          <a:xfrm>
            <a:off x="532400" y="4715675"/>
            <a:ext cx="5073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+DE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01" name="Google Shape;2601;p107"/>
          <p:cNvSpPr txBox="1"/>
          <p:nvPr>
            <p:ph idx="4294967295" type="ctrTitle"/>
          </p:nvPr>
        </p:nvSpPr>
        <p:spPr>
          <a:xfrm>
            <a:off x="4500549" y="4715675"/>
            <a:ext cx="5397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- 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602" name="Google Shape;2602;p107"/>
          <p:cNvCxnSpPr/>
          <p:nvPr/>
        </p:nvCxnSpPr>
        <p:spPr>
          <a:xfrm>
            <a:off x="1195935" y="4853356"/>
            <a:ext cx="30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3" name="Google Shape;2603;p107"/>
          <p:cNvSpPr txBox="1"/>
          <p:nvPr/>
        </p:nvSpPr>
        <p:spPr>
          <a:xfrm>
            <a:off x="894813" y="4639486"/>
            <a:ext cx="3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04" name="Google Shape;2604;p107"/>
          <p:cNvSpPr txBox="1"/>
          <p:nvPr/>
        </p:nvSpPr>
        <p:spPr>
          <a:xfrm>
            <a:off x="4234213" y="4639486"/>
            <a:ext cx="4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05" name="Google Shape;2605;p107"/>
          <p:cNvSpPr txBox="1"/>
          <p:nvPr>
            <p:ph idx="4294967295" type="ctrTitle"/>
          </p:nvPr>
        </p:nvSpPr>
        <p:spPr>
          <a:xfrm>
            <a:off x="1209706" y="4667563"/>
            <a:ext cx="30381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06" name="Google Shape;2606;p107"/>
          <p:cNvSpPr/>
          <p:nvPr/>
        </p:nvSpPr>
        <p:spPr>
          <a:xfrm>
            <a:off x="6799925" y="3198475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607" name="Google Shape;2607;p107"/>
          <p:cNvSpPr/>
          <p:nvPr/>
        </p:nvSpPr>
        <p:spPr>
          <a:xfrm>
            <a:off x="6239325" y="2550500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8" name="Google Shape;2608;p107"/>
          <p:cNvSpPr/>
          <p:nvPr/>
        </p:nvSpPr>
        <p:spPr>
          <a:xfrm>
            <a:off x="6799925" y="2550500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9" name="Google Shape;2609;p107"/>
          <p:cNvSpPr/>
          <p:nvPr/>
        </p:nvSpPr>
        <p:spPr>
          <a:xfrm>
            <a:off x="6799925" y="3846450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0" name="Google Shape;2610;p107"/>
          <p:cNvSpPr/>
          <p:nvPr/>
        </p:nvSpPr>
        <p:spPr>
          <a:xfrm>
            <a:off x="7471225" y="3846450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1" name="Google Shape;2611;p107"/>
          <p:cNvSpPr/>
          <p:nvPr/>
        </p:nvSpPr>
        <p:spPr>
          <a:xfrm>
            <a:off x="6239325" y="3198475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2" name="Google Shape;2612;p107"/>
          <p:cNvSpPr/>
          <p:nvPr/>
        </p:nvSpPr>
        <p:spPr>
          <a:xfrm>
            <a:off x="6239325" y="4077425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13" name="Google Shape;2613;p107"/>
          <p:cNvCxnSpPr>
            <a:stCxn id="2614" idx="5"/>
            <a:endCxn id="2608" idx="0"/>
          </p:cNvCxnSpPr>
          <p:nvPr/>
        </p:nvCxnSpPr>
        <p:spPr>
          <a:xfrm>
            <a:off x="6817540" y="2370572"/>
            <a:ext cx="1638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5" name="Google Shape;2615;p107"/>
          <p:cNvCxnSpPr>
            <a:stCxn id="2608" idx="4"/>
            <a:endCxn id="2606" idx="0"/>
          </p:cNvCxnSpPr>
          <p:nvPr/>
        </p:nvCxnSpPr>
        <p:spPr>
          <a:xfrm>
            <a:off x="6981425" y="2922500"/>
            <a:ext cx="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6" name="Google Shape;2616;p107"/>
          <p:cNvCxnSpPr>
            <a:stCxn id="2609" idx="0"/>
            <a:endCxn id="2606" idx="4"/>
          </p:cNvCxnSpPr>
          <p:nvPr/>
        </p:nvCxnSpPr>
        <p:spPr>
          <a:xfrm rot="10800000">
            <a:off x="6981425" y="3570450"/>
            <a:ext cx="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7" name="Google Shape;2617;p107"/>
          <p:cNvCxnSpPr>
            <a:stCxn id="2610" idx="0"/>
            <a:endCxn id="2606" idx="6"/>
          </p:cNvCxnSpPr>
          <p:nvPr/>
        </p:nvCxnSpPr>
        <p:spPr>
          <a:xfrm rot="10800000">
            <a:off x="7162825" y="3384450"/>
            <a:ext cx="4899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8" name="Google Shape;2618;p107"/>
          <p:cNvCxnSpPr>
            <a:stCxn id="2607" idx="0"/>
            <a:endCxn id="2614" idx="3"/>
          </p:cNvCxnSpPr>
          <p:nvPr/>
        </p:nvCxnSpPr>
        <p:spPr>
          <a:xfrm flipH="1" rot="10800000">
            <a:off x="6420825" y="2370500"/>
            <a:ext cx="1401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4" name="Google Shape;2614;p107"/>
          <p:cNvSpPr/>
          <p:nvPr/>
        </p:nvSpPr>
        <p:spPr>
          <a:xfrm>
            <a:off x="6507700" y="2053050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19" name="Google Shape;2619;p107"/>
          <p:cNvCxnSpPr>
            <a:stCxn id="2607" idx="4"/>
            <a:endCxn id="2606" idx="1"/>
          </p:cNvCxnSpPr>
          <p:nvPr/>
        </p:nvCxnSpPr>
        <p:spPr>
          <a:xfrm>
            <a:off x="6420825" y="2922500"/>
            <a:ext cx="4323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0" name="Google Shape;2620;p107"/>
          <p:cNvCxnSpPr>
            <a:stCxn id="2607" idx="4"/>
            <a:endCxn id="2611" idx="0"/>
          </p:cNvCxnSpPr>
          <p:nvPr/>
        </p:nvCxnSpPr>
        <p:spPr>
          <a:xfrm>
            <a:off x="6420825" y="2922500"/>
            <a:ext cx="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1" name="Google Shape;2621;p107"/>
          <p:cNvCxnSpPr>
            <a:stCxn id="2611" idx="4"/>
            <a:endCxn id="2612" idx="0"/>
          </p:cNvCxnSpPr>
          <p:nvPr/>
        </p:nvCxnSpPr>
        <p:spPr>
          <a:xfrm>
            <a:off x="6420825" y="3570475"/>
            <a:ext cx="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2" name="Google Shape;2622;p107"/>
          <p:cNvCxnSpPr>
            <a:stCxn id="2606" idx="3"/>
            <a:endCxn id="2612" idx="0"/>
          </p:cNvCxnSpPr>
          <p:nvPr/>
        </p:nvCxnSpPr>
        <p:spPr>
          <a:xfrm flipH="1">
            <a:off x="6420785" y="3515997"/>
            <a:ext cx="432300" cy="5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3" name="Google Shape;2623;p107"/>
          <p:cNvSpPr/>
          <p:nvPr/>
        </p:nvSpPr>
        <p:spPr>
          <a:xfrm>
            <a:off x="7109725" y="4494425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24" name="Google Shape;2624;p107"/>
          <p:cNvCxnSpPr>
            <a:stCxn id="2623" idx="0"/>
            <a:endCxn id="2609" idx="5"/>
          </p:cNvCxnSpPr>
          <p:nvPr/>
        </p:nvCxnSpPr>
        <p:spPr>
          <a:xfrm rot="10800000">
            <a:off x="7109725" y="4163825"/>
            <a:ext cx="1815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5" name="Google Shape;2625;p107"/>
          <p:cNvCxnSpPr>
            <a:stCxn id="2623" idx="0"/>
            <a:endCxn id="2610" idx="2"/>
          </p:cNvCxnSpPr>
          <p:nvPr/>
        </p:nvCxnSpPr>
        <p:spPr>
          <a:xfrm flipH="1" rot="10800000">
            <a:off x="7291225" y="4032425"/>
            <a:ext cx="1800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6" name="Google Shape;2626;p107"/>
          <p:cNvSpPr/>
          <p:nvPr/>
        </p:nvSpPr>
        <p:spPr>
          <a:xfrm>
            <a:off x="6239313" y="4591900"/>
            <a:ext cx="363000" cy="372000"/>
          </a:xfrm>
          <a:prstGeom prst="ellipse">
            <a:avLst/>
          </a:prstGeom>
          <a:solidFill>
            <a:srgbClr val="FAA4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27" name="Google Shape;2627;p107"/>
          <p:cNvCxnSpPr>
            <a:stCxn id="2626" idx="0"/>
            <a:endCxn id="2612" idx="4"/>
          </p:cNvCxnSpPr>
          <p:nvPr/>
        </p:nvCxnSpPr>
        <p:spPr>
          <a:xfrm rot="10800000">
            <a:off x="6420813" y="4449400"/>
            <a:ext cx="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8" name="Google Shape;2628;p107"/>
          <p:cNvSpPr/>
          <p:nvPr/>
        </p:nvSpPr>
        <p:spPr>
          <a:xfrm>
            <a:off x="6653075" y="3056125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9" name="Google Shape;2629;p107"/>
          <p:cNvSpPr/>
          <p:nvPr/>
        </p:nvSpPr>
        <p:spPr>
          <a:xfrm>
            <a:off x="6653075" y="370410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0" name="Google Shape;2630;p107"/>
          <p:cNvSpPr/>
          <p:nvPr/>
        </p:nvSpPr>
        <p:spPr>
          <a:xfrm>
            <a:off x="7324375" y="370410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1" name="Google Shape;2631;p107"/>
          <p:cNvSpPr/>
          <p:nvPr/>
        </p:nvSpPr>
        <p:spPr>
          <a:xfrm>
            <a:off x="6962875" y="4352075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107"/>
          <p:cNvSpPr/>
          <p:nvPr/>
        </p:nvSpPr>
        <p:spPr>
          <a:xfrm>
            <a:off x="6092475" y="3935075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3" name="Google Shape;2633;p107"/>
          <p:cNvSpPr/>
          <p:nvPr/>
        </p:nvSpPr>
        <p:spPr>
          <a:xfrm>
            <a:off x="6092463" y="444955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4" name="Google Shape;2634;p107"/>
          <p:cNvSpPr/>
          <p:nvPr/>
        </p:nvSpPr>
        <p:spPr>
          <a:xfrm>
            <a:off x="6092475" y="304795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5" name="Google Shape;2635;p107"/>
          <p:cNvSpPr/>
          <p:nvPr/>
        </p:nvSpPr>
        <p:spPr>
          <a:xfrm>
            <a:off x="6653075" y="242590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6" name="Google Shape;2636;p107"/>
          <p:cNvSpPr/>
          <p:nvPr/>
        </p:nvSpPr>
        <p:spPr>
          <a:xfrm>
            <a:off x="6092475" y="2425900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7" name="Google Shape;2637;p107"/>
          <p:cNvSpPr/>
          <p:nvPr/>
        </p:nvSpPr>
        <p:spPr>
          <a:xfrm>
            <a:off x="6360850" y="1929063"/>
            <a:ext cx="656700" cy="656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38" name="Google Shape;2638;p107"/>
          <p:cNvCxnSpPr/>
          <p:nvPr/>
        </p:nvCxnSpPr>
        <p:spPr>
          <a:xfrm rot="10800000">
            <a:off x="8309925" y="2370500"/>
            <a:ext cx="1800" cy="1276500"/>
          </a:xfrm>
          <a:prstGeom prst="straightConnector1">
            <a:avLst/>
          </a:prstGeom>
          <a:noFill/>
          <a:ln cap="flat" cmpd="sng" w="28575">
            <a:solidFill>
              <a:srgbClr val="0D878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9" name="Google Shape;2639;p107"/>
          <p:cNvCxnSpPr/>
          <p:nvPr/>
        </p:nvCxnSpPr>
        <p:spPr>
          <a:xfrm flipH="1">
            <a:off x="8307675" y="3729575"/>
            <a:ext cx="6300" cy="1199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08"/>
          <p:cNvSpPr/>
          <p:nvPr/>
        </p:nvSpPr>
        <p:spPr>
          <a:xfrm>
            <a:off x="5994050" y="9236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08"/>
          <p:cNvSpPr/>
          <p:nvPr/>
        </p:nvSpPr>
        <p:spPr>
          <a:xfrm>
            <a:off x="1396425" y="923600"/>
            <a:ext cx="2214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08"/>
          <p:cNvSpPr/>
          <p:nvPr/>
        </p:nvSpPr>
        <p:spPr>
          <a:xfrm>
            <a:off x="3814750" y="923600"/>
            <a:ext cx="2214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08"/>
          <p:cNvSpPr/>
          <p:nvPr/>
        </p:nvSpPr>
        <p:spPr>
          <a:xfrm>
            <a:off x="6373750" y="923600"/>
            <a:ext cx="2655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08"/>
          <p:cNvSpPr/>
          <p:nvPr/>
        </p:nvSpPr>
        <p:spPr>
          <a:xfrm>
            <a:off x="6671825" y="9236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08"/>
          <p:cNvSpPr/>
          <p:nvPr/>
        </p:nvSpPr>
        <p:spPr>
          <a:xfrm>
            <a:off x="1853775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08"/>
          <p:cNvSpPr/>
          <p:nvPr/>
        </p:nvSpPr>
        <p:spPr>
          <a:xfrm>
            <a:off x="2239000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08"/>
          <p:cNvSpPr/>
          <p:nvPr/>
        </p:nvSpPr>
        <p:spPr>
          <a:xfrm>
            <a:off x="4777775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108"/>
          <p:cNvSpPr/>
          <p:nvPr/>
        </p:nvSpPr>
        <p:spPr>
          <a:xfrm>
            <a:off x="5173600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108"/>
          <p:cNvSpPr/>
          <p:nvPr/>
        </p:nvSpPr>
        <p:spPr>
          <a:xfrm>
            <a:off x="5569425" y="1466900"/>
            <a:ext cx="303000" cy="4311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108"/>
          <p:cNvSpPr txBox="1"/>
          <p:nvPr>
            <p:ph idx="4294967295" type="ctrTitle"/>
          </p:nvPr>
        </p:nvSpPr>
        <p:spPr>
          <a:xfrm>
            <a:off x="76200" y="0"/>
            <a:ext cx="4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</a:t>
            </a:r>
            <a:endParaRPr sz="2500"/>
          </a:p>
        </p:txBody>
      </p:sp>
      <p:pic>
        <p:nvPicPr>
          <p:cNvPr id="2655" name="Google Shape;2655;p108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783550" y="1373450"/>
            <a:ext cx="7300400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08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783550" y="1035950"/>
            <a:ext cx="7300400" cy="4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108"/>
          <p:cNvSpPr txBox="1"/>
          <p:nvPr>
            <p:ph idx="4294967295" type="ctrTitle"/>
          </p:nvPr>
        </p:nvSpPr>
        <p:spPr>
          <a:xfrm>
            <a:off x="74350" y="9852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Most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58" name="Google Shape;2658;p108"/>
          <p:cNvSpPr txBox="1"/>
          <p:nvPr>
            <p:ph idx="4294967295" type="ctrTitle"/>
          </p:nvPr>
        </p:nvSpPr>
        <p:spPr>
          <a:xfrm>
            <a:off x="8108200" y="1528550"/>
            <a:ext cx="7092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Least DE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59" name="Google Shape;2659;p108"/>
          <p:cNvSpPr txBox="1"/>
          <p:nvPr/>
        </p:nvSpPr>
        <p:spPr>
          <a:xfrm>
            <a:off x="3903775" y="4449300"/>
            <a:ext cx="70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9999"/>
                </a:solidFill>
              </a:rPr>
              <a:t>Image by janick</a:t>
            </a:r>
            <a:endParaRPr sz="500">
              <a:solidFill>
                <a:srgbClr val="999999"/>
              </a:solidFill>
            </a:endParaRPr>
          </a:p>
        </p:txBody>
      </p:sp>
      <p:pic>
        <p:nvPicPr>
          <p:cNvPr id="2660" name="Google Shape;266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5" y="2385250"/>
            <a:ext cx="3805262" cy="2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108"/>
          <p:cNvSpPr txBox="1"/>
          <p:nvPr>
            <p:ph idx="4294967295" type="ctrTitle"/>
          </p:nvPr>
        </p:nvSpPr>
        <p:spPr>
          <a:xfrm>
            <a:off x="532400" y="4715675"/>
            <a:ext cx="5073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+DE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2" name="Google Shape;2662;p108"/>
          <p:cNvSpPr txBox="1"/>
          <p:nvPr>
            <p:ph idx="4294967295" type="ctrTitle"/>
          </p:nvPr>
        </p:nvSpPr>
        <p:spPr>
          <a:xfrm>
            <a:off x="4500549" y="4715675"/>
            <a:ext cx="539700" cy="2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- DE</a:t>
            </a:r>
            <a:endParaRPr b="1" sz="12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663" name="Google Shape;2663;p108"/>
          <p:cNvCxnSpPr/>
          <p:nvPr/>
        </p:nvCxnSpPr>
        <p:spPr>
          <a:xfrm>
            <a:off x="1195935" y="4853356"/>
            <a:ext cx="30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4" name="Google Shape;2664;p108"/>
          <p:cNvSpPr txBox="1"/>
          <p:nvPr/>
        </p:nvSpPr>
        <p:spPr>
          <a:xfrm>
            <a:off x="894813" y="4639486"/>
            <a:ext cx="3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65" name="Google Shape;2665;p108"/>
          <p:cNvSpPr txBox="1"/>
          <p:nvPr/>
        </p:nvSpPr>
        <p:spPr>
          <a:xfrm>
            <a:off x="4234213" y="4639486"/>
            <a:ext cx="4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66" name="Google Shape;2666;p108"/>
          <p:cNvSpPr txBox="1"/>
          <p:nvPr>
            <p:ph idx="4294967295" type="ctrTitle"/>
          </p:nvPr>
        </p:nvSpPr>
        <p:spPr>
          <a:xfrm>
            <a:off x="1209706" y="4667563"/>
            <a:ext cx="30381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7" name="Google Shape;2667;p108"/>
          <p:cNvSpPr txBox="1"/>
          <p:nvPr/>
        </p:nvSpPr>
        <p:spPr>
          <a:xfrm>
            <a:off x="4853225" y="2385250"/>
            <a:ext cx="429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Genes in are spread,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	inconsistent answer 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Most probably pathway is NOT affected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109"/>
          <p:cNvSpPr/>
          <p:nvPr/>
        </p:nvSpPr>
        <p:spPr>
          <a:xfrm>
            <a:off x="3493821" y="1052988"/>
            <a:ext cx="1836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09"/>
          <p:cNvSpPr/>
          <p:nvPr/>
        </p:nvSpPr>
        <p:spPr>
          <a:xfrm>
            <a:off x="709197" y="1052988"/>
            <a:ext cx="1341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09"/>
          <p:cNvSpPr/>
          <p:nvPr/>
        </p:nvSpPr>
        <p:spPr>
          <a:xfrm>
            <a:off x="2173894" y="1052988"/>
            <a:ext cx="1341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09"/>
          <p:cNvSpPr/>
          <p:nvPr/>
        </p:nvSpPr>
        <p:spPr>
          <a:xfrm>
            <a:off x="3723792" y="1052988"/>
            <a:ext cx="1605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09"/>
          <p:cNvSpPr/>
          <p:nvPr/>
        </p:nvSpPr>
        <p:spPr>
          <a:xfrm>
            <a:off x="3904326" y="1052988"/>
            <a:ext cx="1836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09"/>
          <p:cNvSpPr/>
          <p:nvPr/>
        </p:nvSpPr>
        <p:spPr>
          <a:xfrm>
            <a:off x="986199" y="1433265"/>
            <a:ext cx="1836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109"/>
          <p:cNvSpPr/>
          <p:nvPr/>
        </p:nvSpPr>
        <p:spPr>
          <a:xfrm>
            <a:off x="1219516" y="1433265"/>
            <a:ext cx="1836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109"/>
          <p:cNvSpPr/>
          <p:nvPr/>
        </p:nvSpPr>
        <p:spPr>
          <a:xfrm>
            <a:off x="2757165" y="1433265"/>
            <a:ext cx="1836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09"/>
          <p:cNvSpPr/>
          <p:nvPr/>
        </p:nvSpPr>
        <p:spPr>
          <a:xfrm>
            <a:off x="2996903" y="1433265"/>
            <a:ext cx="1836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09"/>
          <p:cNvSpPr/>
          <p:nvPr/>
        </p:nvSpPr>
        <p:spPr>
          <a:xfrm>
            <a:off x="3236640" y="1433265"/>
            <a:ext cx="183600" cy="301800"/>
          </a:xfrm>
          <a:prstGeom prst="rect">
            <a:avLst/>
          </a:prstGeom>
          <a:solidFill>
            <a:srgbClr val="FAA4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109"/>
          <p:cNvSpPr txBox="1"/>
          <p:nvPr>
            <p:ph idx="4294967295" type="ctrTitle"/>
          </p:nvPr>
        </p:nvSpPr>
        <p:spPr>
          <a:xfrm>
            <a:off x="76200" y="0"/>
            <a:ext cx="4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</a:t>
            </a:r>
            <a:endParaRPr sz="2500"/>
          </a:p>
        </p:txBody>
      </p:sp>
      <p:pic>
        <p:nvPicPr>
          <p:cNvPr id="2683" name="Google Shape;2683;p109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338000" y="1367856"/>
            <a:ext cx="4421600" cy="30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09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338000" y="1131626"/>
            <a:ext cx="4421600" cy="30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Google Shape;2685;p109"/>
          <p:cNvSpPr txBox="1"/>
          <p:nvPr>
            <p:ph idx="4294967295" type="ctrTitle"/>
          </p:nvPr>
        </p:nvSpPr>
        <p:spPr>
          <a:xfrm>
            <a:off x="3690325" y="252300"/>
            <a:ext cx="2229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Mostl </a:t>
            </a: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DiffExpressed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86" name="Google Shape;2686;p109"/>
          <p:cNvSpPr txBox="1"/>
          <p:nvPr>
            <p:ph idx="4294967295" type="ctrTitle"/>
          </p:nvPr>
        </p:nvSpPr>
        <p:spPr>
          <a:xfrm>
            <a:off x="7140175" y="244500"/>
            <a:ext cx="18747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Least </a:t>
            </a:r>
            <a:r>
              <a:rPr b="1" lang="en" sz="14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rPr>
              <a:t>DiffExpressed</a:t>
            </a:r>
            <a:endParaRPr b="1" sz="1400">
              <a:solidFill>
                <a:schemeClr val="accent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87" name="Google Shape;2687;p109"/>
          <p:cNvSpPr/>
          <p:nvPr/>
        </p:nvSpPr>
        <p:spPr>
          <a:xfrm>
            <a:off x="533205" y="2124973"/>
            <a:ext cx="101400" cy="2670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109"/>
          <p:cNvSpPr/>
          <p:nvPr/>
        </p:nvSpPr>
        <p:spPr>
          <a:xfrm>
            <a:off x="676533" y="2124973"/>
            <a:ext cx="101400" cy="2670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09"/>
          <p:cNvSpPr/>
          <p:nvPr/>
        </p:nvSpPr>
        <p:spPr>
          <a:xfrm>
            <a:off x="1728383" y="2093788"/>
            <a:ext cx="140400" cy="2670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09"/>
          <p:cNvSpPr/>
          <p:nvPr/>
        </p:nvSpPr>
        <p:spPr>
          <a:xfrm>
            <a:off x="1915351" y="2093788"/>
            <a:ext cx="140400" cy="2670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09"/>
          <p:cNvSpPr/>
          <p:nvPr/>
        </p:nvSpPr>
        <p:spPr>
          <a:xfrm>
            <a:off x="2075910" y="2093788"/>
            <a:ext cx="140400" cy="2670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09"/>
          <p:cNvSpPr/>
          <p:nvPr/>
        </p:nvSpPr>
        <p:spPr>
          <a:xfrm>
            <a:off x="3388502" y="2093788"/>
            <a:ext cx="140400" cy="2670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09"/>
          <p:cNvSpPr/>
          <p:nvPr/>
        </p:nvSpPr>
        <p:spPr>
          <a:xfrm>
            <a:off x="866340" y="2429960"/>
            <a:ext cx="181800" cy="2670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109"/>
          <p:cNvSpPr/>
          <p:nvPr/>
        </p:nvSpPr>
        <p:spPr>
          <a:xfrm>
            <a:off x="402060" y="2124973"/>
            <a:ext cx="101400" cy="267000"/>
          </a:xfrm>
          <a:prstGeom prst="rect">
            <a:avLst/>
          </a:prstGeom>
          <a:solidFill>
            <a:srgbClr val="DA5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5" name="Google Shape;2695;p109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436927" y="2372137"/>
            <a:ext cx="4386765" cy="26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109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436927" y="2163306"/>
            <a:ext cx="4386765" cy="266654"/>
          </a:xfrm>
          <a:prstGeom prst="rect">
            <a:avLst/>
          </a:prstGeom>
          <a:noFill/>
          <a:ln>
            <a:noFill/>
          </a:ln>
        </p:spPr>
      </p:pic>
      <p:sp>
        <p:nvSpPr>
          <p:cNvPr id="2697" name="Google Shape;2697;p109"/>
          <p:cNvSpPr/>
          <p:nvPr/>
        </p:nvSpPr>
        <p:spPr>
          <a:xfrm>
            <a:off x="3891766" y="3447653"/>
            <a:ext cx="181800" cy="2670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09"/>
          <p:cNvSpPr/>
          <p:nvPr/>
        </p:nvSpPr>
        <p:spPr>
          <a:xfrm>
            <a:off x="3672515" y="3447653"/>
            <a:ext cx="181800" cy="2670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09"/>
          <p:cNvSpPr/>
          <p:nvPr/>
        </p:nvSpPr>
        <p:spPr>
          <a:xfrm>
            <a:off x="1646871" y="3447653"/>
            <a:ext cx="181800" cy="2670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09"/>
          <p:cNvSpPr/>
          <p:nvPr/>
        </p:nvSpPr>
        <p:spPr>
          <a:xfrm>
            <a:off x="1877314" y="3447653"/>
            <a:ext cx="181800" cy="2670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09"/>
          <p:cNvSpPr/>
          <p:nvPr/>
        </p:nvSpPr>
        <p:spPr>
          <a:xfrm>
            <a:off x="2107757" y="3447653"/>
            <a:ext cx="181800" cy="2670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09"/>
          <p:cNvSpPr/>
          <p:nvPr/>
        </p:nvSpPr>
        <p:spPr>
          <a:xfrm>
            <a:off x="3453264" y="3447653"/>
            <a:ext cx="181800" cy="2670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09"/>
          <p:cNvSpPr/>
          <p:nvPr/>
        </p:nvSpPr>
        <p:spPr>
          <a:xfrm>
            <a:off x="1422182" y="3447653"/>
            <a:ext cx="181800" cy="2670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09"/>
          <p:cNvSpPr/>
          <p:nvPr/>
        </p:nvSpPr>
        <p:spPr>
          <a:xfrm>
            <a:off x="4104422" y="3447653"/>
            <a:ext cx="181800" cy="267000"/>
          </a:xfrm>
          <a:prstGeom prst="rect">
            <a:avLst/>
          </a:prstGeom>
          <a:solidFill>
            <a:srgbClr val="9FBD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5" name="Google Shape;2705;p109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355415" y="3389830"/>
            <a:ext cx="4386765" cy="26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09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355415" y="3180999"/>
            <a:ext cx="4386765" cy="266654"/>
          </a:xfrm>
          <a:prstGeom prst="rect">
            <a:avLst/>
          </a:prstGeom>
          <a:noFill/>
          <a:ln>
            <a:noFill/>
          </a:ln>
        </p:spPr>
      </p:pic>
      <p:sp>
        <p:nvSpPr>
          <p:cNvPr id="2707" name="Google Shape;2707;p109"/>
          <p:cNvSpPr/>
          <p:nvPr/>
        </p:nvSpPr>
        <p:spPr>
          <a:xfrm>
            <a:off x="1002978" y="4229888"/>
            <a:ext cx="136800" cy="2694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109"/>
          <p:cNvSpPr/>
          <p:nvPr/>
        </p:nvSpPr>
        <p:spPr>
          <a:xfrm>
            <a:off x="846337" y="4224026"/>
            <a:ext cx="136800" cy="2694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109"/>
          <p:cNvSpPr/>
          <p:nvPr/>
        </p:nvSpPr>
        <p:spPr>
          <a:xfrm>
            <a:off x="2369069" y="4224026"/>
            <a:ext cx="136800" cy="2694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09"/>
          <p:cNvSpPr/>
          <p:nvPr/>
        </p:nvSpPr>
        <p:spPr>
          <a:xfrm>
            <a:off x="2565820" y="4224026"/>
            <a:ext cx="136800" cy="2694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09"/>
          <p:cNvSpPr/>
          <p:nvPr/>
        </p:nvSpPr>
        <p:spPr>
          <a:xfrm>
            <a:off x="4173376" y="4224026"/>
            <a:ext cx="187500" cy="2694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09"/>
          <p:cNvSpPr/>
          <p:nvPr/>
        </p:nvSpPr>
        <p:spPr>
          <a:xfrm>
            <a:off x="4400600" y="4224026"/>
            <a:ext cx="187500" cy="269400"/>
          </a:xfrm>
          <a:prstGeom prst="rect">
            <a:avLst/>
          </a:prstGeom>
          <a:solidFill>
            <a:srgbClr val="603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3" name="Google Shape;2713;p109"/>
          <p:cNvPicPr preferRelativeResize="0"/>
          <p:nvPr/>
        </p:nvPicPr>
        <p:blipFill rotWithShape="1">
          <a:blip r:embed="rId3">
            <a:alphaModFix/>
          </a:blip>
          <a:srcRect b="0" l="0" r="0" t="57582"/>
          <a:stretch/>
        </p:blipFill>
        <p:spPr>
          <a:xfrm>
            <a:off x="293738" y="4505271"/>
            <a:ext cx="4510124" cy="26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p109"/>
          <p:cNvPicPr preferRelativeResize="0"/>
          <p:nvPr/>
        </p:nvPicPr>
        <p:blipFill rotWithShape="1">
          <a:blip r:embed="rId3">
            <a:alphaModFix/>
          </a:blip>
          <a:srcRect b="57582" l="0" r="0" t="0"/>
          <a:stretch/>
        </p:blipFill>
        <p:spPr>
          <a:xfrm>
            <a:off x="293738" y="4294267"/>
            <a:ext cx="4510124" cy="269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5" name="Google Shape;2715;p109"/>
          <p:cNvCxnSpPr/>
          <p:nvPr/>
        </p:nvCxnSpPr>
        <p:spPr>
          <a:xfrm>
            <a:off x="4350725" y="296000"/>
            <a:ext cx="3506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6" name="Google Shape;2716;p109"/>
          <p:cNvSpPr txBox="1"/>
          <p:nvPr/>
        </p:nvSpPr>
        <p:spPr>
          <a:xfrm>
            <a:off x="4006325" y="-3175"/>
            <a:ext cx="3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17" name="Google Shape;2717;p109"/>
          <p:cNvSpPr txBox="1"/>
          <p:nvPr/>
        </p:nvSpPr>
        <p:spPr>
          <a:xfrm>
            <a:off x="7825675" y="-3175"/>
            <a:ext cx="50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45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718" name="Google Shape;2718;p109"/>
          <p:cNvCxnSpPr/>
          <p:nvPr/>
        </p:nvCxnSpPr>
        <p:spPr>
          <a:xfrm flipH="1" rot="10800000">
            <a:off x="729075" y="1820235"/>
            <a:ext cx="38025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9" name="Google Shape;2719;p109"/>
          <p:cNvCxnSpPr/>
          <p:nvPr/>
        </p:nvCxnSpPr>
        <p:spPr>
          <a:xfrm flipH="1" rot="10800000">
            <a:off x="553628" y="2814775"/>
            <a:ext cx="38025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0" name="Google Shape;2720;p109"/>
          <p:cNvCxnSpPr/>
          <p:nvPr/>
        </p:nvCxnSpPr>
        <p:spPr>
          <a:xfrm flipH="1" rot="10800000">
            <a:off x="583463" y="3851313"/>
            <a:ext cx="38025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1" name="Google Shape;2721;p109"/>
          <p:cNvSpPr txBox="1"/>
          <p:nvPr>
            <p:ph idx="4294967295" type="ctrTitle"/>
          </p:nvPr>
        </p:nvSpPr>
        <p:spPr>
          <a:xfrm>
            <a:off x="4857950" y="1142438"/>
            <a:ext cx="42204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Genes are s</a:t>
            </a: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pread in the rank. </a:t>
            </a:r>
            <a:b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Some are very DE others are not.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Not affected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22" name="Google Shape;2722;p109"/>
          <p:cNvSpPr/>
          <p:nvPr/>
        </p:nvSpPr>
        <p:spPr>
          <a:xfrm>
            <a:off x="837076" y="2117625"/>
            <a:ext cx="8571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09"/>
          <p:cNvSpPr/>
          <p:nvPr/>
        </p:nvSpPr>
        <p:spPr>
          <a:xfrm>
            <a:off x="882775" y="1103625"/>
            <a:ext cx="12477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09"/>
          <p:cNvSpPr/>
          <p:nvPr/>
        </p:nvSpPr>
        <p:spPr>
          <a:xfrm>
            <a:off x="1456300" y="1465275"/>
            <a:ext cx="12666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09"/>
          <p:cNvSpPr/>
          <p:nvPr/>
        </p:nvSpPr>
        <p:spPr>
          <a:xfrm>
            <a:off x="293750" y="1465275"/>
            <a:ext cx="6426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09"/>
          <p:cNvSpPr/>
          <p:nvPr/>
        </p:nvSpPr>
        <p:spPr>
          <a:xfrm>
            <a:off x="286500" y="1091450"/>
            <a:ext cx="4227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09"/>
          <p:cNvSpPr/>
          <p:nvPr/>
        </p:nvSpPr>
        <p:spPr>
          <a:xfrm>
            <a:off x="2351425" y="1081650"/>
            <a:ext cx="11019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09"/>
          <p:cNvSpPr/>
          <p:nvPr/>
        </p:nvSpPr>
        <p:spPr>
          <a:xfrm>
            <a:off x="3454500" y="1465275"/>
            <a:ext cx="13692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109"/>
          <p:cNvSpPr/>
          <p:nvPr/>
        </p:nvSpPr>
        <p:spPr>
          <a:xfrm>
            <a:off x="4129882" y="1109650"/>
            <a:ext cx="6426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109"/>
          <p:cNvSpPr/>
          <p:nvPr/>
        </p:nvSpPr>
        <p:spPr>
          <a:xfrm>
            <a:off x="3578893" y="2119900"/>
            <a:ext cx="12666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09"/>
          <p:cNvSpPr/>
          <p:nvPr/>
        </p:nvSpPr>
        <p:spPr>
          <a:xfrm>
            <a:off x="1083289" y="2427550"/>
            <a:ext cx="38025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109"/>
          <p:cNvSpPr/>
          <p:nvPr/>
        </p:nvSpPr>
        <p:spPr>
          <a:xfrm>
            <a:off x="408500" y="2427550"/>
            <a:ext cx="4227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109"/>
          <p:cNvSpPr/>
          <p:nvPr/>
        </p:nvSpPr>
        <p:spPr>
          <a:xfrm>
            <a:off x="2236449" y="2119900"/>
            <a:ext cx="11019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09"/>
          <p:cNvSpPr/>
          <p:nvPr/>
        </p:nvSpPr>
        <p:spPr>
          <a:xfrm>
            <a:off x="225302" y="3151900"/>
            <a:ext cx="45471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09"/>
          <p:cNvSpPr/>
          <p:nvPr/>
        </p:nvSpPr>
        <p:spPr>
          <a:xfrm>
            <a:off x="302075" y="3466425"/>
            <a:ext cx="11019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109"/>
          <p:cNvSpPr/>
          <p:nvPr/>
        </p:nvSpPr>
        <p:spPr>
          <a:xfrm>
            <a:off x="2320462" y="3466413"/>
            <a:ext cx="11019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109"/>
          <p:cNvSpPr/>
          <p:nvPr/>
        </p:nvSpPr>
        <p:spPr>
          <a:xfrm>
            <a:off x="4309032" y="3466400"/>
            <a:ext cx="4635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09"/>
          <p:cNvSpPr/>
          <p:nvPr/>
        </p:nvSpPr>
        <p:spPr>
          <a:xfrm>
            <a:off x="1159625" y="4224025"/>
            <a:ext cx="11607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09"/>
          <p:cNvSpPr/>
          <p:nvPr/>
        </p:nvSpPr>
        <p:spPr>
          <a:xfrm>
            <a:off x="2722885" y="4224025"/>
            <a:ext cx="14070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09"/>
          <p:cNvSpPr/>
          <p:nvPr/>
        </p:nvSpPr>
        <p:spPr>
          <a:xfrm>
            <a:off x="225277" y="4579000"/>
            <a:ext cx="46173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09"/>
          <p:cNvSpPr/>
          <p:nvPr/>
        </p:nvSpPr>
        <p:spPr>
          <a:xfrm>
            <a:off x="225298" y="4262500"/>
            <a:ext cx="6012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09"/>
          <p:cNvSpPr/>
          <p:nvPr/>
        </p:nvSpPr>
        <p:spPr>
          <a:xfrm>
            <a:off x="4627824" y="4224025"/>
            <a:ext cx="217800" cy="244500"/>
          </a:xfrm>
          <a:prstGeom prst="rect">
            <a:avLst/>
          </a:prstGeom>
          <a:solidFill>
            <a:srgbClr val="FFFFFF">
              <a:alpha val="7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109"/>
          <p:cNvSpPr txBox="1"/>
          <p:nvPr>
            <p:ph idx="4294967295" type="ctrTitle"/>
          </p:nvPr>
        </p:nvSpPr>
        <p:spPr>
          <a:xfrm>
            <a:off x="4366475" y="36100"/>
            <a:ext cx="34749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latin typeface="Varela Round"/>
                <a:ea typeface="Varela Round"/>
                <a:cs typeface="Varela Round"/>
                <a:sym typeface="Varela Round"/>
              </a:rPr>
              <a:t>rank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44" name="Google Shape;2744;p109"/>
          <p:cNvSpPr txBox="1"/>
          <p:nvPr>
            <p:ph idx="4294967295" type="ctrTitle"/>
          </p:nvPr>
        </p:nvSpPr>
        <p:spPr>
          <a:xfrm>
            <a:off x="4895500" y="2042288"/>
            <a:ext cx="42204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Genes are mostly in top of the  rank. 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Most are very DE.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It is affected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45" name="Google Shape;2745;p109"/>
          <p:cNvSpPr txBox="1"/>
          <p:nvPr>
            <p:ph idx="4294967295" type="ctrTitle"/>
          </p:nvPr>
        </p:nvSpPr>
        <p:spPr>
          <a:xfrm>
            <a:off x="4864525" y="3120250"/>
            <a:ext cx="4220400" cy="5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Genes are spread in the rank.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Some are DE others are not.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Not affected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46" name="Google Shape;2746;p109"/>
          <p:cNvSpPr txBox="1"/>
          <p:nvPr>
            <p:ph idx="4294967295" type="ctrTitle"/>
          </p:nvPr>
        </p:nvSpPr>
        <p:spPr>
          <a:xfrm>
            <a:off x="4885350" y="4227250"/>
            <a:ext cx="4220400" cy="5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Genes are spread in the top.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All are very DE.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It is affected</a:t>
            </a:r>
            <a:endParaRPr b="1" sz="12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1" name="Google Shape;275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00" y="2188251"/>
            <a:ext cx="6153063" cy="28758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2" name="Google Shape;275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425" y="1591621"/>
            <a:ext cx="2471700" cy="2416789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110"/>
          <p:cNvSpPr/>
          <p:nvPr/>
        </p:nvSpPr>
        <p:spPr>
          <a:xfrm>
            <a:off x="7439496" y="1489700"/>
            <a:ext cx="1586700" cy="2621700"/>
          </a:xfrm>
          <a:prstGeom prst="rect">
            <a:avLst/>
          </a:prstGeom>
          <a:solidFill>
            <a:srgbClr val="FEEA85">
              <a:alpha val="23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10"/>
          <p:cNvSpPr txBox="1"/>
          <p:nvPr>
            <p:ph idx="4294967295" type="ctrTitle"/>
          </p:nvPr>
        </p:nvSpPr>
        <p:spPr>
          <a:xfrm>
            <a:off x="76200" y="0"/>
            <a:ext cx="560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 Analysis</a:t>
            </a:r>
            <a:endParaRPr sz="2500"/>
          </a:p>
        </p:txBody>
      </p:sp>
      <p:sp>
        <p:nvSpPr>
          <p:cNvPr id="2755" name="Google Shape;2755;p110"/>
          <p:cNvSpPr txBox="1"/>
          <p:nvPr>
            <p:ph idx="4294967295" type="ctrTitle"/>
          </p:nvPr>
        </p:nvSpPr>
        <p:spPr>
          <a:xfrm>
            <a:off x="4572000" y="676825"/>
            <a:ext cx="4454100" cy="6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File name: </a:t>
            </a: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file.rnk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It is a RANKED list format (tab delimited)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Number must be represented with points not comas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No headers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56" name="Google Shape;2756;p110"/>
          <p:cNvSpPr/>
          <p:nvPr/>
        </p:nvSpPr>
        <p:spPr>
          <a:xfrm rot="-678756">
            <a:off x="8222173" y="1529225"/>
            <a:ext cx="682151" cy="182280"/>
          </a:xfrm>
          <a:prstGeom prst="flowChartTerminator">
            <a:avLst/>
          </a:prstGeom>
          <a:solidFill>
            <a:srgbClr val="FF93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p-value</a:t>
            </a:r>
            <a:endParaRPr sz="900"/>
          </a:p>
        </p:txBody>
      </p:sp>
      <p:sp>
        <p:nvSpPr>
          <p:cNvPr id="2757" name="Google Shape;2757;p110"/>
          <p:cNvSpPr/>
          <p:nvPr/>
        </p:nvSpPr>
        <p:spPr>
          <a:xfrm rot="1039499">
            <a:off x="8277201" y="1529244"/>
            <a:ext cx="572112" cy="182255"/>
          </a:xfrm>
          <a:prstGeom prst="flowChartTerminator">
            <a:avLst/>
          </a:prstGeom>
          <a:solidFill>
            <a:srgbClr val="6DC9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 test</a:t>
            </a:r>
            <a:endParaRPr sz="900"/>
          </a:p>
        </p:txBody>
      </p:sp>
      <p:sp>
        <p:nvSpPr>
          <p:cNvPr id="2758" name="Google Shape;2758;p110"/>
          <p:cNvSpPr txBox="1"/>
          <p:nvPr/>
        </p:nvSpPr>
        <p:spPr>
          <a:xfrm>
            <a:off x="80550" y="345800"/>
            <a:ext cx="528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Manual 4 interpretations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111"/>
          <p:cNvSpPr txBox="1"/>
          <p:nvPr>
            <p:ph idx="4294967295" type="ctrTitle"/>
          </p:nvPr>
        </p:nvSpPr>
        <p:spPr>
          <a:xfrm>
            <a:off x="76200" y="0"/>
            <a:ext cx="560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Gene Set enrichment Analysis</a:t>
            </a:r>
            <a:endParaRPr sz="2500"/>
          </a:p>
        </p:txBody>
      </p:sp>
      <p:pic>
        <p:nvPicPr>
          <p:cNvPr id="2764" name="Google Shape;276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00" y="1883450"/>
            <a:ext cx="6153075" cy="21547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65" name="Google Shape;2765;p111"/>
          <p:cNvCxnSpPr>
            <a:stCxn id="2766" idx="1"/>
          </p:cNvCxnSpPr>
          <p:nvPr/>
        </p:nvCxnSpPr>
        <p:spPr>
          <a:xfrm flipH="1">
            <a:off x="4042896" y="2114750"/>
            <a:ext cx="3396600" cy="1335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7" name="Google Shape;276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425" y="1591621"/>
            <a:ext cx="2471700" cy="2416789"/>
          </a:xfrm>
          <a:prstGeom prst="rect">
            <a:avLst/>
          </a:prstGeom>
          <a:noFill/>
          <a:ln>
            <a:noFill/>
          </a:ln>
        </p:spPr>
      </p:pic>
      <p:sp>
        <p:nvSpPr>
          <p:cNvPr id="2768" name="Google Shape;2768;p111"/>
          <p:cNvSpPr/>
          <p:nvPr/>
        </p:nvSpPr>
        <p:spPr>
          <a:xfrm>
            <a:off x="7439496" y="1489700"/>
            <a:ext cx="1586700" cy="2621700"/>
          </a:xfrm>
          <a:prstGeom prst="rect">
            <a:avLst/>
          </a:prstGeom>
          <a:solidFill>
            <a:srgbClr val="FEEA85">
              <a:alpha val="23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11"/>
          <p:cNvSpPr/>
          <p:nvPr/>
        </p:nvSpPr>
        <p:spPr>
          <a:xfrm rot="-678756">
            <a:off x="8222173" y="1529225"/>
            <a:ext cx="682151" cy="182280"/>
          </a:xfrm>
          <a:prstGeom prst="flowChartTerminator">
            <a:avLst/>
          </a:prstGeom>
          <a:solidFill>
            <a:srgbClr val="FF93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p-value</a:t>
            </a:r>
            <a:endParaRPr sz="900"/>
          </a:p>
        </p:txBody>
      </p:sp>
      <p:sp>
        <p:nvSpPr>
          <p:cNvPr id="2770" name="Google Shape;2770;p111"/>
          <p:cNvSpPr/>
          <p:nvPr/>
        </p:nvSpPr>
        <p:spPr>
          <a:xfrm rot="1039499">
            <a:off x="8277201" y="1529244"/>
            <a:ext cx="572112" cy="182255"/>
          </a:xfrm>
          <a:prstGeom prst="flowChartTerminator">
            <a:avLst/>
          </a:prstGeom>
          <a:solidFill>
            <a:srgbClr val="6DC9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 test</a:t>
            </a:r>
            <a:endParaRPr sz="900"/>
          </a:p>
        </p:txBody>
      </p:sp>
      <p:sp>
        <p:nvSpPr>
          <p:cNvPr id="2771" name="Google Shape;2771;p111"/>
          <p:cNvSpPr txBox="1"/>
          <p:nvPr>
            <p:ph idx="4294967295" type="ctrTitle"/>
          </p:nvPr>
        </p:nvSpPr>
        <p:spPr>
          <a:xfrm>
            <a:off x="4572000" y="676825"/>
            <a:ext cx="4454100" cy="6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latin typeface="Varela Round"/>
                <a:ea typeface="Varela Round"/>
                <a:cs typeface="Varela Round"/>
                <a:sym typeface="Varela Round"/>
              </a:rPr>
              <a:t>File name: </a:t>
            </a: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file.rnk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It is a RANKED list format (tab delimited)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Number must be represented with points not comas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No headers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